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9" r:id="rId3"/>
    <p:sldId id="260" r:id="rId4"/>
    <p:sldId id="261" r:id="rId5"/>
    <p:sldId id="266" r:id="rId6"/>
    <p:sldId id="265" r:id="rId7"/>
    <p:sldId id="262" r:id="rId8"/>
    <p:sldId id="294" r:id="rId9"/>
    <p:sldId id="297" r:id="rId10"/>
    <p:sldId id="295" r:id="rId11"/>
    <p:sldId id="296" r:id="rId12"/>
    <p:sldId id="291" r:id="rId13"/>
    <p:sldId id="292" r:id="rId14"/>
    <p:sldId id="290" r:id="rId15"/>
    <p:sldId id="293" r:id="rId16"/>
    <p:sldId id="267" r:id="rId17"/>
    <p:sldId id="263" r:id="rId18"/>
    <p:sldId id="264" r:id="rId19"/>
    <p:sldId id="268" r:id="rId20"/>
    <p:sldId id="269" r:id="rId21"/>
    <p:sldId id="270" r:id="rId22"/>
    <p:sldId id="272" r:id="rId23"/>
    <p:sldId id="271" r:id="rId24"/>
    <p:sldId id="281" r:id="rId25"/>
    <p:sldId id="275" r:id="rId26"/>
    <p:sldId id="282" r:id="rId27"/>
    <p:sldId id="273" r:id="rId28"/>
    <p:sldId id="274" r:id="rId29"/>
    <p:sldId id="276" r:id="rId30"/>
    <p:sldId id="277" r:id="rId31"/>
    <p:sldId id="278" r:id="rId32"/>
    <p:sldId id="288" r:id="rId33"/>
    <p:sldId id="289" r:id="rId34"/>
    <p:sldId id="279" r:id="rId35"/>
    <p:sldId id="284" r:id="rId36"/>
    <p:sldId id="280" r:id="rId37"/>
    <p:sldId id="283" r:id="rId38"/>
    <p:sldId id="285" r:id="rId39"/>
    <p:sldId id="286" r:id="rId40"/>
    <p:sldId id="287" r:id="rId41"/>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53" autoAdjust="0"/>
    <p:restoredTop sz="94660"/>
  </p:normalViewPr>
  <p:slideViewPr>
    <p:cSldViewPr>
      <p:cViewPr>
        <p:scale>
          <a:sx n="75" d="100"/>
          <a:sy n="75" d="100"/>
        </p:scale>
        <p:origin x="-1266"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C2115-A331-4D9D-B566-1B16D27F1B16}" type="doc">
      <dgm:prSet loTypeId="urn:microsoft.com/office/officeart/2005/8/layout/cycle4" loCatId="cycle" qsTypeId="urn:microsoft.com/office/officeart/2005/8/quickstyle/3d3" qsCatId="3D" csTypeId="urn:microsoft.com/office/officeart/2005/8/colors/colorful1" csCatId="colorful" phldr="1"/>
      <dgm:spPr/>
      <dgm:t>
        <a:bodyPr/>
        <a:lstStyle/>
        <a:p>
          <a:endParaRPr lang="en-GB"/>
        </a:p>
      </dgm:t>
    </dgm:pt>
    <dgm:pt modelId="{C2534B5E-122B-48C7-A760-DE64D3A3C864}">
      <dgm:prSet phldrT="[Text]"/>
      <dgm:spPr/>
      <dgm:t>
        <a:bodyPr/>
        <a:lstStyle/>
        <a:p>
          <a:r>
            <a:rPr lang="en-GB" dirty="0" smtClean="0"/>
            <a:t>G</a:t>
          </a:r>
          <a:endParaRPr lang="en-GB" dirty="0"/>
        </a:p>
      </dgm:t>
    </dgm:pt>
    <dgm:pt modelId="{439CA4B9-7C0E-43BB-ABE8-FA8467371B34}" type="parTrans" cxnId="{47BD43E0-08CF-4691-B4B5-57566F1141F3}">
      <dgm:prSet/>
      <dgm:spPr/>
      <dgm:t>
        <a:bodyPr/>
        <a:lstStyle/>
        <a:p>
          <a:endParaRPr lang="en-GB"/>
        </a:p>
      </dgm:t>
    </dgm:pt>
    <dgm:pt modelId="{96826620-AAC6-49E2-A46F-6BB2F9511169}" type="sibTrans" cxnId="{47BD43E0-08CF-4691-B4B5-57566F1141F3}">
      <dgm:prSet/>
      <dgm:spPr/>
      <dgm:t>
        <a:bodyPr/>
        <a:lstStyle/>
        <a:p>
          <a:endParaRPr lang="en-GB"/>
        </a:p>
      </dgm:t>
    </dgm:pt>
    <dgm:pt modelId="{C6CB0C87-E574-4B7C-9E52-9A58F9D33CF9}">
      <dgm:prSet phldrT="[Text]"/>
      <dgm:spPr/>
      <dgm:t>
        <a:bodyPr/>
        <a:lstStyle/>
        <a:p>
          <a:r>
            <a:rPr lang="en-GB" dirty="0" smtClean="0"/>
            <a:t>L &amp; S</a:t>
          </a:r>
          <a:endParaRPr lang="en-GB" dirty="0"/>
        </a:p>
      </dgm:t>
    </dgm:pt>
    <dgm:pt modelId="{EF6F4841-9A7B-46B6-87A3-FD184BCBB40C}" type="parTrans" cxnId="{9B3EC226-8C0F-460E-9F94-7791F71854CF}">
      <dgm:prSet/>
      <dgm:spPr/>
      <dgm:t>
        <a:bodyPr/>
        <a:lstStyle/>
        <a:p>
          <a:endParaRPr lang="en-GB"/>
        </a:p>
      </dgm:t>
    </dgm:pt>
    <dgm:pt modelId="{2DA50636-8164-492D-8682-37825D33EE7C}" type="sibTrans" cxnId="{9B3EC226-8C0F-460E-9F94-7791F71854CF}">
      <dgm:prSet/>
      <dgm:spPr/>
      <dgm:t>
        <a:bodyPr/>
        <a:lstStyle/>
        <a:p>
          <a:endParaRPr lang="en-GB"/>
        </a:p>
      </dgm:t>
    </dgm:pt>
    <dgm:pt modelId="{7C3E38B1-3524-4674-8FFB-89662E799F35}">
      <dgm:prSet phldrT="[Text]"/>
      <dgm:spPr/>
      <dgm:t>
        <a:bodyPr/>
        <a:lstStyle/>
        <a:p>
          <a:r>
            <a:rPr lang="en-GB" dirty="0" smtClean="0"/>
            <a:t>P &amp; L</a:t>
          </a:r>
          <a:endParaRPr lang="en-GB" dirty="0"/>
        </a:p>
      </dgm:t>
    </dgm:pt>
    <dgm:pt modelId="{C9A1B252-0E90-41B8-9AC6-815B4498FF10}" type="parTrans" cxnId="{3B78F352-53CA-4E16-B061-CCB66FDD2235}">
      <dgm:prSet/>
      <dgm:spPr/>
      <dgm:t>
        <a:bodyPr/>
        <a:lstStyle/>
        <a:p>
          <a:endParaRPr lang="en-GB"/>
        </a:p>
      </dgm:t>
    </dgm:pt>
    <dgm:pt modelId="{2AE8D44C-DFA6-45D8-921E-5FA055E2651C}" type="sibTrans" cxnId="{3B78F352-53CA-4E16-B061-CCB66FDD2235}">
      <dgm:prSet/>
      <dgm:spPr/>
      <dgm:t>
        <a:bodyPr/>
        <a:lstStyle/>
        <a:p>
          <a:endParaRPr lang="en-GB"/>
        </a:p>
      </dgm:t>
    </dgm:pt>
    <dgm:pt modelId="{E11B0DD1-F003-4052-83FF-C852B3B6FE99}">
      <dgm:prSet phldrT="[Text]"/>
      <dgm:spPr/>
      <dgm:t>
        <a:bodyPr/>
        <a:lstStyle/>
        <a:p>
          <a:r>
            <a:rPr lang="en-GB" dirty="0" smtClean="0"/>
            <a:t>P &amp; S</a:t>
          </a:r>
          <a:endParaRPr lang="en-GB" dirty="0"/>
        </a:p>
      </dgm:t>
    </dgm:pt>
    <dgm:pt modelId="{104E6AEC-C25B-4B17-B23E-D6A10F2E65B4}" type="parTrans" cxnId="{4C0977EF-314C-441B-B91D-33E75FB4589D}">
      <dgm:prSet/>
      <dgm:spPr/>
      <dgm:t>
        <a:bodyPr/>
        <a:lstStyle/>
        <a:p>
          <a:endParaRPr lang="en-GB"/>
        </a:p>
      </dgm:t>
    </dgm:pt>
    <dgm:pt modelId="{A70BEB66-8842-411B-AA73-EC6E6A9352A5}" type="sibTrans" cxnId="{4C0977EF-314C-441B-B91D-33E75FB4589D}">
      <dgm:prSet/>
      <dgm:spPr/>
      <dgm:t>
        <a:bodyPr/>
        <a:lstStyle/>
        <a:p>
          <a:endParaRPr lang="en-GB"/>
        </a:p>
      </dgm:t>
    </dgm:pt>
    <dgm:pt modelId="{5E2E80FA-8076-4819-B4D2-7E8018492283}">
      <dgm:prSet phldrT="[Text]" phldr="1"/>
      <dgm:spPr/>
      <dgm:t>
        <a:bodyPr/>
        <a:lstStyle/>
        <a:p>
          <a:endParaRPr lang="en-GB" dirty="0"/>
        </a:p>
      </dgm:t>
    </dgm:pt>
    <dgm:pt modelId="{86B5526D-1030-42DC-BD55-67362D9112BF}" type="parTrans" cxnId="{F9F05E22-0209-4A4D-89C7-D2DC9055E72B}">
      <dgm:prSet/>
      <dgm:spPr/>
      <dgm:t>
        <a:bodyPr/>
        <a:lstStyle/>
        <a:p>
          <a:endParaRPr lang="en-GB"/>
        </a:p>
      </dgm:t>
    </dgm:pt>
    <dgm:pt modelId="{B5849D20-A13A-47E7-A62E-40C919EF0BDC}" type="sibTrans" cxnId="{F9F05E22-0209-4A4D-89C7-D2DC9055E72B}">
      <dgm:prSet/>
      <dgm:spPr/>
      <dgm:t>
        <a:bodyPr/>
        <a:lstStyle/>
        <a:p>
          <a:endParaRPr lang="en-GB"/>
        </a:p>
      </dgm:t>
    </dgm:pt>
    <dgm:pt modelId="{39CC212A-0C33-4AB2-BFD3-5C27676D29BF}" type="pres">
      <dgm:prSet presAssocID="{19FC2115-A331-4D9D-B566-1B16D27F1B16}" presName="cycleMatrixDiagram" presStyleCnt="0">
        <dgm:presLayoutVars>
          <dgm:chMax val="1"/>
          <dgm:dir/>
          <dgm:animLvl val="lvl"/>
          <dgm:resizeHandles val="exact"/>
        </dgm:presLayoutVars>
      </dgm:prSet>
      <dgm:spPr/>
      <dgm:t>
        <a:bodyPr/>
        <a:lstStyle/>
        <a:p>
          <a:endParaRPr lang="en-GB"/>
        </a:p>
      </dgm:t>
    </dgm:pt>
    <dgm:pt modelId="{C6B4B798-D742-481F-8396-E01A78EB3F58}" type="pres">
      <dgm:prSet presAssocID="{19FC2115-A331-4D9D-B566-1B16D27F1B16}" presName="children" presStyleCnt="0"/>
      <dgm:spPr/>
    </dgm:pt>
    <dgm:pt modelId="{C295D32D-1DD6-4F25-B8E9-036EC97C49D4}" type="pres">
      <dgm:prSet presAssocID="{19FC2115-A331-4D9D-B566-1B16D27F1B16}" presName="childPlaceholder" presStyleCnt="0"/>
      <dgm:spPr/>
    </dgm:pt>
    <dgm:pt modelId="{12BB4907-8148-45B7-84D1-AD52128FE942}" type="pres">
      <dgm:prSet presAssocID="{19FC2115-A331-4D9D-B566-1B16D27F1B16}" presName="circle" presStyleCnt="0"/>
      <dgm:spPr/>
    </dgm:pt>
    <dgm:pt modelId="{F41BF4EE-5E27-46BC-BE3D-61F7641B1B8C}" type="pres">
      <dgm:prSet presAssocID="{19FC2115-A331-4D9D-B566-1B16D27F1B16}" presName="quadrant1" presStyleLbl="node1" presStyleIdx="0" presStyleCnt="4">
        <dgm:presLayoutVars>
          <dgm:chMax val="1"/>
          <dgm:bulletEnabled val="1"/>
        </dgm:presLayoutVars>
      </dgm:prSet>
      <dgm:spPr/>
      <dgm:t>
        <a:bodyPr/>
        <a:lstStyle/>
        <a:p>
          <a:endParaRPr lang="en-GB"/>
        </a:p>
      </dgm:t>
    </dgm:pt>
    <dgm:pt modelId="{89BBD032-0785-4783-B190-7F77DFBF5C9C}" type="pres">
      <dgm:prSet presAssocID="{19FC2115-A331-4D9D-B566-1B16D27F1B16}" presName="quadrant2" presStyleLbl="node1" presStyleIdx="1" presStyleCnt="4">
        <dgm:presLayoutVars>
          <dgm:chMax val="1"/>
          <dgm:bulletEnabled val="1"/>
        </dgm:presLayoutVars>
      </dgm:prSet>
      <dgm:spPr/>
      <dgm:t>
        <a:bodyPr/>
        <a:lstStyle/>
        <a:p>
          <a:endParaRPr lang="en-GB"/>
        </a:p>
      </dgm:t>
    </dgm:pt>
    <dgm:pt modelId="{C26DBBB0-DFFB-4C90-B6CA-0C81295B9CD3}" type="pres">
      <dgm:prSet presAssocID="{19FC2115-A331-4D9D-B566-1B16D27F1B16}" presName="quadrant3" presStyleLbl="node1" presStyleIdx="2" presStyleCnt="4">
        <dgm:presLayoutVars>
          <dgm:chMax val="1"/>
          <dgm:bulletEnabled val="1"/>
        </dgm:presLayoutVars>
      </dgm:prSet>
      <dgm:spPr/>
      <dgm:t>
        <a:bodyPr/>
        <a:lstStyle/>
        <a:p>
          <a:endParaRPr lang="en-GB"/>
        </a:p>
      </dgm:t>
    </dgm:pt>
    <dgm:pt modelId="{7186C65E-3885-4A31-812E-4E2AACAA6C1C}" type="pres">
      <dgm:prSet presAssocID="{19FC2115-A331-4D9D-B566-1B16D27F1B16}" presName="quadrant4" presStyleLbl="node1" presStyleIdx="3" presStyleCnt="4">
        <dgm:presLayoutVars>
          <dgm:chMax val="1"/>
          <dgm:bulletEnabled val="1"/>
        </dgm:presLayoutVars>
      </dgm:prSet>
      <dgm:spPr/>
      <dgm:t>
        <a:bodyPr/>
        <a:lstStyle/>
        <a:p>
          <a:endParaRPr lang="en-GB"/>
        </a:p>
      </dgm:t>
    </dgm:pt>
    <dgm:pt modelId="{48122803-2336-48A5-981A-6EBDB3BBF847}" type="pres">
      <dgm:prSet presAssocID="{19FC2115-A331-4D9D-B566-1B16D27F1B16}" presName="quadrantPlaceholder" presStyleCnt="0"/>
      <dgm:spPr/>
    </dgm:pt>
    <dgm:pt modelId="{338CD11D-D161-4895-8E7C-67D83F2B7C92}" type="pres">
      <dgm:prSet presAssocID="{19FC2115-A331-4D9D-B566-1B16D27F1B16}" presName="center1" presStyleLbl="fgShp" presStyleIdx="0" presStyleCnt="2"/>
      <dgm:spPr/>
    </dgm:pt>
    <dgm:pt modelId="{8522EDE5-B777-4A45-A071-BCFC8E1699DA}" type="pres">
      <dgm:prSet presAssocID="{19FC2115-A331-4D9D-B566-1B16D27F1B16}" presName="center2" presStyleLbl="fgShp" presStyleIdx="1" presStyleCnt="2"/>
      <dgm:spPr/>
    </dgm:pt>
  </dgm:ptLst>
  <dgm:cxnLst>
    <dgm:cxn modelId="{9B3EC226-8C0F-460E-9F94-7791F71854CF}" srcId="{19FC2115-A331-4D9D-B566-1B16D27F1B16}" destId="{C6CB0C87-E574-4B7C-9E52-9A58F9D33CF9}" srcOrd="1" destOrd="0" parTransId="{EF6F4841-9A7B-46B6-87A3-FD184BCBB40C}" sibTransId="{2DA50636-8164-492D-8682-37825D33EE7C}"/>
    <dgm:cxn modelId="{1CEA331C-FB3F-4835-8C0C-B43431140270}" type="presOf" srcId="{7C3E38B1-3524-4674-8FFB-89662E799F35}" destId="{C26DBBB0-DFFB-4C90-B6CA-0C81295B9CD3}" srcOrd="0" destOrd="0" presId="urn:microsoft.com/office/officeart/2005/8/layout/cycle4"/>
    <dgm:cxn modelId="{76A88FC3-A1A0-48DD-A474-328949DC0DD9}" type="presOf" srcId="{C6CB0C87-E574-4B7C-9E52-9A58F9D33CF9}" destId="{89BBD032-0785-4783-B190-7F77DFBF5C9C}" srcOrd="0" destOrd="0" presId="urn:microsoft.com/office/officeart/2005/8/layout/cycle4"/>
    <dgm:cxn modelId="{89B22B4C-79C2-4B1F-AFFF-B421F6415482}" type="presOf" srcId="{E11B0DD1-F003-4052-83FF-C852B3B6FE99}" destId="{7186C65E-3885-4A31-812E-4E2AACAA6C1C}" srcOrd="0" destOrd="0" presId="urn:microsoft.com/office/officeart/2005/8/layout/cycle4"/>
    <dgm:cxn modelId="{3B78F352-53CA-4E16-B061-CCB66FDD2235}" srcId="{19FC2115-A331-4D9D-B566-1B16D27F1B16}" destId="{7C3E38B1-3524-4674-8FFB-89662E799F35}" srcOrd="2" destOrd="0" parTransId="{C9A1B252-0E90-41B8-9AC6-815B4498FF10}" sibTransId="{2AE8D44C-DFA6-45D8-921E-5FA055E2651C}"/>
    <dgm:cxn modelId="{4C0977EF-314C-441B-B91D-33E75FB4589D}" srcId="{19FC2115-A331-4D9D-B566-1B16D27F1B16}" destId="{E11B0DD1-F003-4052-83FF-C852B3B6FE99}" srcOrd="3" destOrd="0" parTransId="{104E6AEC-C25B-4B17-B23E-D6A10F2E65B4}" sibTransId="{A70BEB66-8842-411B-AA73-EC6E6A9352A5}"/>
    <dgm:cxn modelId="{47BD43E0-08CF-4691-B4B5-57566F1141F3}" srcId="{19FC2115-A331-4D9D-B566-1B16D27F1B16}" destId="{C2534B5E-122B-48C7-A760-DE64D3A3C864}" srcOrd="0" destOrd="0" parTransId="{439CA4B9-7C0E-43BB-ABE8-FA8467371B34}" sibTransId="{96826620-AAC6-49E2-A46F-6BB2F9511169}"/>
    <dgm:cxn modelId="{A77B9560-CFB3-4C01-875A-1B0C0359B0AD}" type="presOf" srcId="{C2534B5E-122B-48C7-A760-DE64D3A3C864}" destId="{F41BF4EE-5E27-46BC-BE3D-61F7641B1B8C}" srcOrd="0" destOrd="0" presId="urn:microsoft.com/office/officeart/2005/8/layout/cycle4"/>
    <dgm:cxn modelId="{00F588C0-0053-4FBA-9D6A-A4711CF51267}" type="presOf" srcId="{19FC2115-A331-4D9D-B566-1B16D27F1B16}" destId="{39CC212A-0C33-4AB2-BFD3-5C27676D29BF}" srcOrd="0" destOrd="0" presId="urn:microsoft.com/office/officeart/2005/8/layout/cycle4"/>
    <dgm:cxn modelId="{F9F05E22-0209-4A4D-89C7-D2DC9055E72B}" srcId="{19FC2115-A331-4D9D-B566-1B16D27F1B16}" destId="{5E2E80FA-8076-4819-B4D2-7E8018492283}" srcOrd="4" destOrd="0" parTransId="{86B5526D-1030-42DC-BD55-67362D9112BF}" sibTransId="{B5849D20-A13A-47E7-A62E-40C919EF0BDC}"/>
    <dgm:cxn modelId="{FD2CB7A3-E968-4277-A55E-520765FA31B2}" type="presParOf" srcId="{39CC212A-0C33-4AB2-BFD3-5C27676D29BF}" destId="{C6B4B798-D742-481F-8396-E01A78EB3F58}" srcOrd="0" destOrd="0" presId="urn:microsoft.com/office/officeart/2005/8/layout/cycle4"/>
    <dgm:cxn modelId="{1A3BC143-D987-4F14-953A-09E846264E8D}" type="presParOf" srcId="{C6B4B798-D742-481F-8396-E01A78EB3F58}" destId="{C295D32D-1DD6-4F25-B8E9-036EC97C49D4}" srcOrd="0" destOrd="0" presId="urn:microsoft.com/office/officeart/2005/8/layout/cycle4"/>
    <dgm:cxn modelId="{40C56B1A-D65E-43A7-ABB9-B2E1DDD39E9F}" type="presParOf" srcId="{39CC212A-0C33-4AB2-BFD3-5C27676D29BF}" destId="{12BB4907-8148-45B7-84D1-AD52128FE942}" srcOrd="1" destOrd="0" presId="urn:microsoft.com/office/officeart/2005/8/layout/cycle4"/>
    <dgm:cxn modelId="{F4DE844F-C8B5-447D-8D14-BA0ACA97214B}" type="presParOf" srcId="{12BB4907-8148-45B7-84D1-AD52128FE942}" destId="{F41BF4EE-5E27-46BC-BE3D-61F7641B1B8C}" srcOrd="0" destOrd="0" presId="urn:microsoft.com/office/officeart/2005/8/layout/cycle4"/>
    <dgm:cxn modelId="{933AAEB7-BA1F-4873-8C51-7236787C4431}" type="presParOf" srcId="{12BB4907-8148-45B7-84D1-AD52128FE942}" destId="{89BBD032-0785-4783-B190-7F77DFBF5C9C}" srcOrd="1" destOrd="0" presId="urn:microsoft.com/office/officeart/2005/8/layout/cycle4"/>
    <dgm:cxn modelId="{18715F30-A044-48F0-B5FC-59C9DD6BA970}" type="presParOf" srcId="{12BB4907-8148-45B7-84D1-AD52128FE942}" destId="{C26DBBB0-DFFB-4C90-B6CA-0C81295B9CD3}" srcOrd="2" destOrd="0" presId="urn:microsoft.com/office/officeart/2005/8/layout/cycle4"/>
    <dgm:cxn modelId="{2B49410B-5497-4D35-AF3C-5C8F2D0C406D}" type="presParOf" srcId="{12BB4907-8148-45B7-84D1-AD52128FE942}" destId="{7186C65E-3885-4A31-812E-4E2AACAA6C1C}" srcOrd="3" destOrd="0" presId="urn:microsoft.com/office/officeart/2005/8/layout/cycle4"/>
    <dgm:cxn modelId="{728A5FB3-973A-472C-BDD0-551525523B46}" type="presParOf" srcId="{12BB4907-8148-45B7-84D1-AD52128FE942}" destId="{48122803-2336-48A5-981A-6EBDB3BBF847}" srcOrd="4" destOrd="0" presId="urn:microsoft.com/office/officeart/2005/8/layout/cycle4"/>
    <dgm:cxn modelId="{0B441B71-D308-4547-960C-E20103D97D40}" type="presParOf" srcId="{39CC212A-0C33-4AB2-BFD3-5C27676D29BF}" destId="{338CD11D-D161-4895-8E7C-67D83F2B7C92}" srcOrd="2" destOrd="0" presId="urn:microsoft.com/office/officeart/2005/8/layout/cycle4"/>
    <dgm:cxn modelId="{3BE4AFDE-D3FE-4BC3-8C6C-4E2EB05FACE4}" type="presParOf" srcId="{39CC212A-0C33-4AB2-BFD3-5C27676D29BF}" destId="{8522EDE5-B777-4A45-A071-BCFC8E1699DA}" srcOrd="3" destOrd="0" presId="urn:microsoft.com/office/officeart/2005/8/layout/cycle4"/>
  </dgm:cxnLst>
  <dgm:bg/>
  <dgm:whole/>
</dgm:dataModel>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6B2208A3-A67B-4F15-BE76-20C32D5083D0}" type="datetimeFigureOut">
              <a:rPr lang="en-US" smtClean="0"/>
              <a:pPr/>
              <a:t>5/8/2014</a:t>
            </a:fld>
            <a:endParaRPr lang="en-GB"/>
          </a:p>
        </p:txBody>
      </p:sp>
      <p:sp>
        <p:nvSpPr>
          <p:cNvPr id="4" name="Footer Placeholder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a:p>
        </p:txBody>
      </p:sp>
      <p:sp>
        <p:nvSpPr>
          <p:cNvPr id="5" name="Slide Number Placeholder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430EE09C-2BDF-4D77-8F39-F95F91E660EB}" type="slidenum">
              <a:rPr lang="en-GB" smtClean="0"/>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31DA5A1E-6A9D-4FFD-9FF9-D293DE4C1BE1}" type="datetimeFigureOut">
              <a:rPr lang="en-US" smtClean="0"/>
              <a:pPr/>
              <a:t>5/8/2014</a:t>
            </a:fld>
            <a:endParaRPr lang="en-GB"/>
          </a:p>
        </p:txBody>
      </p:sp>
      <p:sp>
        <p:nvSpPr>
          <p:cNvPr id="4" name="Slide Image Placehold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en-GB"/>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1E9A7F1A-D84D-45C3-BC8B-C5CC2EB61643}" type="slidenum">
              <a:rPr lang="en-GB" smtClean="0"/>
              <a:pPr/>
              <a:t>‹#›</a:t>
            </a:fld>
            <a:endParaRPr lang="en-GB"/>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E9A7F1A-D84D-45C3-BC8B-C5CC2EB61643}" type="slidenum">
              <a:rPr lang="en-GB" smtClean="0"/>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18</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19</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20</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21</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22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23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24</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25</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26</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27</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28</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29</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30</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Group work to think of reasons why it</a:t>
            </a:r>
            <a:r>
              <a:rPr lang="en-GB" baseline="0" dirty="0" smtClean="0"/>
              <a:t> benefits</a:t>
            </a:r>
            <a:endParaRPr lang="en-GB" dirty="0"/>
          </a:p>
        </p:txBody>
      </p:sp>
      <p:sp>
        <p:nvSpPr>
          <p:cNvPr id="4" name="Slide Number Placeholder 3"/>
          <p:cNvSpPr>
            <a:spLocks noGrp="1"/>
          </p:cNvSpPr>
          <p:nvPr>
            <p:ph type="sldNum" sz="quarter" idx="10"/>
          </p:nvPr>
        </p:nvSpPr>
        <p:spPr/>
        <p:txBody>
          <a:bodyPr/>
          <a:lstStyle/>
          <a:p>
            <a:fld id="{1E9A7F1A-D84D-45C3-BC8B-C5CC2EB61643}" type="slidenum">
              <a:rPr lang="en-GB" smtClean="0"/>
              <a:pPr/>
              <a:t>31</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Group work to think of reasons why it</a:t>
            </a:r>
            <a:r>
              <a:rPr lang="en-GB" baseline="0" dirty="0" smtClean="0"/>
              <a:t> benefits</a:t>
            </a:r>
            <a:endParaRPr lang="en-GB" dirty="0"/>
          </a:p>
        </p:txBody>
      </p:sp>
      <p:sp>
        <p:nvSpPr>
          <p:cNvPr id="4" name="Slide Number Placeholder 3"/>
          <p:cNvSpPr>
            <a:spLocks noGrp="1"/>
          </p:cNvSpPr>
          <p:nvPr>
            <p:ph type="sldNum" sz="quarter" idx="10"/>
          </p:nvPr>
        </p:nvSpPr>
        <p:spPr/>
        <p:txBody>
          <a:bodyPr/>
          <a:lstStyle/>
          <a:p>
            <a:fld id="{1E9A7F1A-D84D-45C3-BC8B-C5CC2EB61643}" type="slidenum">
              <a:rPr lang="en-GB" smtClean="0"/>
              <a:pPr/>
              <a:t>32</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Group work to think of reasons why it</a:t>
            </a:r>
            <a:r>
              <a:rPr lang="en-GB" baseline="0" dirty="0" smtClean="0"/>
              <a:t> benefits</a:t>
            </a:r>
            <a:endParaRPr lang="en-GB" dirty="0"/>
          </a:p>
        </p:txBody>
      </p:sp>
      <p:sp>
        <p:nvSpPr>
          <p:cNvPr id="4" name="Slide Number Placeholder 3"/>
          <p:cNvSpPr>
            <a:spLocks noGrp="1"/>
          </p:cNvSpPr>
          <p:nvPr>
            <p:ph type="sldNum" sz="quarter" idx="10"/>
          </p:nvPr>
        </p:nvSpPr>
        <p:spPr/>
        <p:txBody>
          <a:bodyPr/>
          <a:lstStyle/>
          <a:p>
            <a:fld id="{1E9A7F1A-D84D-45C3-BC8B-C5CC2EB61643}" type="slidenum">
              <a:rPr lang="en-GB" smtClean="0"/>
              <a:pPr/>
              <a:t>33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E9A7F1A-D84D-45C3-BC8B-C5CC2EB61643}" type="slidenum">
              <a:rPr lang="en-GB" smtClean="0"/>
              <a:pPr/>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Group work to think of reasons why </a:t>
            </a:r>
            <a:r>
              <a:rPr lang="en-GB" smtClean="0"/>
              <a:t>it</a:t>
            </a:r>
            <a:r>
              <a:rPr lang="en-GB" baseline="0" smtClean="0"/>
              <a:t> benefits</a:t>
            </a:r>
            <a:endParaRPr lang="en-GB" dirty="0"/>
          </a:p>
        </p:txBody>
      </p:sp>
      <p:sp>
        <p:nvSpPr>
          <p:cNvPr id="4" name="Slide Number Placeholder 3"/>
          <p:cNvSpPr>
            <a:spLocks noGrp="1"/>
          </p:cNvSpPr>
          <p:nvPr>
            <p:ph type="sldNum" sz="quarter" idx="10"/>
          </p:nvPr>
        </p:nvSpPr>
        <p:spPr/>
        <p:txBody>
          <a:bodyPr/>
          <a:lstStyle/>
          <a:p>
            <a:fld id="{1E9A7F1A-D84D-45C3-BC8B-C5CC2EB61643}" type="slidenum">
              <a:rPr lang="en-GB" smtClean="0"/>
              <a:pPr/>
              <a:t>34</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Group work to think of reasons why </a:t>
            </a:r>
            <a:r>
              <a:rPr lang="en-GB" smtClean="0"/>
              <a:t>it</a:t>
            </a:r>
            <a:r>
              <a:rPr lang="en-GB" baseline="0" smtClean="0"/>
              <a:t> benefits</a:t>
            </a:r>
            <a:endParaRPr lang="en-GB" dirty="0"/>
          </a:p>
        </p:txBody>
      </p:sp>
      <p:sp>
        <p:nvSpPr>
          <p:cNvPr id="4" name="Slide Number Placeholder 3"/>
          <p:cNvSpPr>
            <a:spLocks noGrp="1"/>
          </p:cNvSpPr>
          <p:nvPr>
            <p:ph type="sldNum" sz="quarter" idx="10"/>
          </p:nvPr>
        </p:nvSpPr>
        <p:spPr/>
        <p:txBody>
          <a:bodyPr/>
          <a:lstStyle/>
          <a:p>
            <a:fld id="{1E9A7F1A-D84D-45C3-BC8B-C5CC2EB61643}" type="slidenum">
              <a:rPr lang="en-GB" smtClean="0"/>
              <a:pPr/>
              <a:t>35</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Group work to think of reasons why </a:t>
            </a:r>
            <a:r>
              <a:rPr lang="en-GB" smtClean="0"/>
              <a:t>it</a:t>
            </a:r>
            <a:r>
              <a:rPr lang="en-GB" baseline="0" smtClean="0"/>
              <a:t> benefits</a:t>
            </a:r>
            <a:endParaRPr lang="en-GB" dirty="0"/>
          </a:p>
        </p:txBody>
      </p:sp>
      <p:sp>
        <p:nvSpPr>
          <p:cNvPr id="4" name="Slide Number Placeholder 3"/>
          <p:cNvSpPr>
            <a:spLocks noGrp="1"/>
          </p:cNvSpPr>
          <p:nvPr>
            <p:ph type="sldNum" sz="quarter" idx="10"/>
          </p:nvPr>
        </p:nvSpPr>
        <p:spPr/>
        <p:txBody>
          <a:bodyPr/>
          <a:lstStyle/>
          <a:p>
            <a:fld id="{1E9A7F1A-D84D-45C3-BC8B-C5CC2EB61643}" type="slidenum">
              <a:rPr lang="en-GB" smtClean="0"/>
              <a:pPr/>
              <a:t>36</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Group work to think of reasons why </a:t>
            </a:r>
            <a:r>
              <a:rPr lang="en-GB" smtClean="0"/>
              <a:t>it</a:t>
            </a:r>
            <a:r>
              <a:rPr lang="en-GB" baseline="0" smtClean="0"/>
              <a:t> benefits</a:t>
            </a:r>
            <a:endParaRPr lang="en-GB" dirty="0"/>
          </a:p>
        </p:txBody>
      </p:sp>
      <p:sp>
        <p:nvSpPr>
          <p:cNvPr id="4" name="Slide Number Placeholder 3"/>
          <p:cNvSpPr>
            <a:spLocks noGrp="1"/>
          </p:cNvSpPr>
          <p:nvPr>
            <p:ph type="sldNum" sz="quarter" idx="10"/>
          </p:nvPr>
        </p:nvSpPr>
        <p:spPr/>
        <p:txBody>
          <a:bodyPr/>
          <a:lstStyle/>
          <a:p>
            <a:fld id="{1E9A7F1A-D84D-45C3-BC8B-C5CC2EB61643}" type="slidenum">
              <a:rPr lang="en-GB" smtClean="0"/>
              <a:pPr/>
              <a:t>37</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Group work to think of reasons why </a:t>
            </a:r>
            <a:r>
              <a:rPr lang="en-GB" smtClean="0"/>
              <a:t>it</a:t>
            </a:r>
            <a:r>
              <a:rPr lang="en-GB" baseline="0" smtClean="0"/>
              <a:t> benefits</a:t>
            </a:r>
            <a:endParaRPr lang="en-GB" dirty="0"/>
          </a:p>
        </p:txBody>
      </p:sp>
      <p:sp>
        <p:nvSpPr>
          <p:cNvPr id="4" name="Slide Number Placeholder 3"/>
          <p:cNvSpPr>
            <a:spLocks noGrp="1"/>
          </p:cNvSpPr>
          <p:nvPr>
            <p:ph type="sldNum" sz="quarter" idx="10"/>
          </p:nvPr>
        </p:nvSpPr>
        <p:spPr/>
        <p:txBody>
          <a:bodyPr/>
          <a:lstStyle/>
          <a:p>
            <a:fld id="{1E9A7F1A-D84D-45C3-BC8B-C5CC2EB61643}" type="slidenum">
              <a:rPr lang="en-GB" smtClean="0"/>
              <a:pPr/>
              <a:t>38</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Group work to think of reasons why </a:t>
            </a:r>
            <a:r>
              <a:rPr lang="en-GB" smtClean="0"/>
              <a:t>it</a:t>
            </a:r>
            <a:r>
              <a:rPr lang="en-GB" baseline="0" smtClean="0"/>
              <a:t> benefits</a:t>
            </a:r>
            <a:endParaRPr lang="en-GB" dirty="0"/>
          </a:p>
        </p:txBody>
      </p:sp>
      <p:sp>
        <p:nvSpPr>
          <p:cNvPr id="4" name="Slide Number Placeholder 3"/>
          <p:cNvSpPr>
            <a:spLocks noGrp="1"/>
          </p:cNvSpPr>
          <p:nvPr>
            <p:ph type="sldNum" sz="quarter" idx="10"/>
          </p:nvPr>
        </p:nvSpPr>
        <p:spPr/>
        <p:txBody>
          <a:bodyPr/>
          <a:lstStyle/>
          <a:p>
            <a:fld id="{1E9A7F1A-D84D-45C3-BC8B-C5CC2EB61643}" type="slidenum">
              <a:rPr lang="en-GB" smtClean="0"/>
              <a:pPr/>
              <a:t>39</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Group work to think of reasons why </a:t>
            </a:r>
            <a:r>
              <a:rPr lang="en-GB" smtClean="0"/>
              <a:t>it</a:t>
            </a:r>
            <a:r>
              <a:rPr lang="en-GB" baseline="0" smtClean="0"/>
              <a:t> benefits</a:t>
            </a:r>
            <a:endParaRPr lang="en-GB" dirty="0"/>
          </a:p>
        </p:txBody>
      </p:sp>
      <p:sp>
        <p:nvSpPr>
          <p:cNvPr id="4" name="Slide Number Placeholder 3"/>
          <p:cNvSpPr>
            <a:spLocks noGrp="1"/>
          </p:cNvSpPr>
          <p:nvPr>
            <p:ph type="sldNum" sz="quarter" idx="10"/>
          </p:nvPr>
        </p:nvSpPr>
        <p:spPr/>
        <p:txBody>
          <a:bodyPr/>
          <a:lstStyle/>
          <a:p>
            <a:fld id="{1E9A7F1A-D84D-45C3-BC8B-C5CC2EB61643}" type="slidenum">
              <a:rPr lang="en-GB" smtClean="0"/>
              <a:pPr/>
              <a:t>40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E9A7F1A-D84D-45C3-BC8B-C5CC2EB61643}"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8D575D-B6AB-4266-AFA3-19FA4F2DE4A2}" type="datetimeFigureOut">
              <a:rPr lang="en-US" smtClean="0"/>
              <a:pPr/>
              <a:t>5/8/2014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9DD5F-1D90-4DFC-89D3-D18A883654F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8D575D-B6AB-4266-AFA3-19FA4F2DE4A2}" type="datetimeFigureOut">
              <a:rPr lang="en-US" smtClean="0"/>
              <a:pPr/>
              <a:t>5/8/2014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9DD5F-1D90-4DFC-89D3-D18A883654F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8D575D-B6AB-4266-AFA3-19FA4F2DE4A2}" type="datetimeFigureOut">
              <a:rPr lang="en-US" smtClean="0"/>
              <a:pPr/>
              <a:t>5/8/2014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9DD5F-1D90-4DFC-89D3-D18A883654F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8D575D-B6AB-4266-AFA3-19FA4F2DE4A2}" type="datetimeFigureOut">
              <a:rPr lang="en-US" smtClean="0"/>
              <a:pPr/>
              <a:t>5/8/2014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9DD5F-1D90-4DFC-89D3-D18A883654F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8D575D-B6AB-4266-AFA3-19FA4F2DE4A2}" type="datetimeFigureOut">
              <a:rPr lang="en-US" smtClean="0"/>
              <a:pPr/>
              <a:t>5/8/2014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9DD5F-1D90-4DFC-89D3-D18A883654F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8D575D-B6AB-4266-AFA3-19FA4F2DE4A2}" type="datetimeFigureOut">
              <a:rPr lang="en-US" smtClean="0"/>
              <a:pPr/>
              <a:t>5/8/2014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9DD5F-1D90-4DFC-89D3-D18A883654F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48D575D-B6AB-4266-AFA3-19FA4F2DE4A2}" type="datetimeFigureOut">
              <a:rPr lang="en-US" smtClean="0"/>
              <a:pPr/>
              <a:t>5/8/2014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E9DD5F-1D90-4DFC-89D3-D18A883654F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8D575D-B6AB-4266-AFA3-19FA4F2DE4A2}" type="datetimeFigureOut">
              <a:rPr lang="en-US" smtClean="0"/>
              <a:pPr/>
              <a:t>5/8/2014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E9DD5F-1D90-4DFC-89D3-D18A883654F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D575D-B6AB-4266-AFA3-19FA4F2DE4A2}" type="datetimeFigureOut">
              <a:rPr lang="en-US" smtClean="0"/>
              <a:pPr/>
              <a:t>5/8/2014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E9DD5F-1D90-4DFC-89D3-D18A883654F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D575D-B6AB-4266-AFA3-19FA4F2DE4A2}" type="datetimeFigureOut">
              <a:rPr lang="en-US" smtClean="0"/>
              <a:pPr/>
              <a:t>5/8/2014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9DD5F-1D90-4DFC-89D3-D18A883654F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D575D-B6AB-4266-AFA3-19FA4F2DE4A2}" type="datetimeFigureOut">
              <a:rPr lang="en-US" smtClean="0"/>
              <a:pPr/>
              <a:t>5/8/2014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9DD5F-1D90-4DFC-89D3-D18A883654F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D575D-B6AB-4266-AFA3-19FA4F2DE4A2}" type="datetimeFigureOut">
              <a:rPr lang="en-US" smtClean="0"/>
              <a:pPr/>
              <a:t>5/8/2014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9DD5F-1D90-4DFC-89D3-D18A883654F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womens-health.co.uk/" TargetMode="External"/><Relationship Id="rId4" Type="http://schemas.openxmlformats.org/officeDocument/2006/relationships/hyperlink" Target="http://www.woomb.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571744"/>
            <a:ext cx="7772400" cy="1470025"/>
          </a:xfrm>
        </p:spPr>
        <p:txBody>
          <a:bodyPr>
            <a:normAutofit fontScale="90000"/>
          </a:bodyPr>
          <a:lstStyle/>
          <a:p>
            <a:r>
              <a:rPr lang="en-GB" sz="8000" dirty="0" smtClean="0"/>
              <a:t>Mucus &amp; Menstruation</a:t>
            </a:r>
            <a:endParaRPr lang="en-GB" sz="8000" dirty="0"/>
          </a:p>
        </p:txBody>
      </p:sp>
      <p:sp>
        <p:nvSpPr>
          <p:cNvPr id="3" name="Subtitle 2"/>
          <p:cNvSpPr>
            <a:spLocks noGrp="1"/>
          </p:cNvSpPr>
          <p:nvPr>
            <p:ph type="subTitle" idx="1"/>
          </p:nvPr>
        </p:nvSpPr>
        <p:spPr>
          <a:xfrm>
            <a:off x="1428728" y="4786322"/>
            <a:ext cx="6200796" cy="1495420"/>
          </a:xfrm>
        </p:spPr>
        <p:txBody>
          <a:bodyPr/>
          <a:lstStyle/>
          <a:p>
            <a:r>
              <a:rPr lang="en-GB" dirty="0" smtClean="0"/>
              <a:t>Clare Blake N.D.</a:t>
            </a:r>
          </a:p>
          <a:p>
            <a:r>
              <a:rPr lang="en-GB" dirty="0" smtClean="0"/>
              <a:t>Fertility Massage Therapy &amp; Training</a:t>
            </a:r>
            <a:endParaRPr lang="en-GB" dirty="0"/>
          </a:p>
        </p:txBody>
      </p:sp>
      <p:pic>
        <p:nvPicPr>
          <p:cNvPr id="4" name="Picture 3" descr="FMT logo - Training.jpg"/>
          <p:cNvPicPr>
            <a:picLocks noChangeAspect="1"/>
          </p:cNvPicPr>
          <p:nvPr/>
        </p:nvPicPr>
        <p:blipFill>
          <a:blip r:embed="rId2" cstate="print"/>
          <a:stretch>
            <a:fillRect/>
          </a:stretch>
        </p:blipFill>
        <p:spPr>
          <a:xfrm>
            <a:off x="426045" y="214290"/>
            <a:ext cx="8291911" cy="1785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1143000"/>
          </a:xfrm>
        </p:spPr>
        <p:txBody>
          <a:bodyPr>
            <a:normAutofit fontScale="90000"/>
          </a:bodyPr>
          <a:lstStyle/>
          <a:p>
            <a:r>
              <a:rPr lang="en-GB" b="1" dirty="0" smtClean="0"/>
              <a:t/>
            </a:r>
            <a:br>
              <a:rPr lang="en-GB" b="1" dirty="0" smtClean="0"/>
            </a:br>
            <a:r>
              <a:rPr lang="en-GB" b="1" dirty="0" err="1" smtClean="0"/>
              <a:t>OCP</a:t>
            </a:r>
            <a:r>
              <a:rPr lang="en-GB" b="1" dirty="0" smtClean="0"/>
              <a:t> </a:t>
            </a:r>
            <a:br>
              <a:rPr lang="en-GB" b="1" dirty="0" smtClean="0"/>
            </a:br>
            <a:r>
              <a:rPr lang="en-GB" b="1" dirty="0" smtClean="0"/>
              <a:t>Affect on Baby</a:t>
            </a:r>
            <a:br>
              <a:rPr lang="en-GB" b="1" dirty="0" smtClean="0"/>
            </a:br>
            <a:endParaRPr lang="en-GB" b="1" dirty="0"/>
          </a:p>
        </p:txBody>
      </p:sp>
      <p:sp>
        <p:nvSpPr>
          <p:cNvPr id="3" name="Content Placeholder 2"/>
          <p:cNvSpPr>
            <a:spLocks noGrp="1"/>
          </p:cNvSpPr>
          <p:nvPr>
            <p:ph idx="1"/>
          </p:nvPr>
        </p:nvSpPr>
        <p:spPr>
          <a:xfrm>
            <a:off x="428596" y="1428736"/>
            <a:ext cx="8229600" cy="4525963"/>
          </a:xfrm>
        </p:spPr>
        <p:txBody>
          <a:bodyPr>
            <a:normAutofit/>
          </a:bodyPr>
          <a:lstStyle/>
          <a:p>
            <a:pPr lvl="0">
              <a:buNone/>
            </a:pPr>
            <a:r>
              <a:rPr lang="en-US" sz="5100" dirty="0" smtClean="0"/>
              <a:t>	</a:t>
            </a:r>
            <a:endParaRPr lang="en-GB" sz="5100" dirty="0"/>
          </a:p>
          <a:p>
            <a:pPr>
              <a:buNone/>
            </a:pPr>
            <a:endParaRPr lang="en-GB" sz="5100" dirty="0"/>
          </a:p>
          <a:p>
            <a:pPr lvl="0"/>
            <a:endParaRPr lang="en-GB" dirty="0"/>
          </a:p>
          <a:p>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
        <p:nvSpPr>
          <p:cNvPr id="8" name="TextBox 7"/>
          <p:cNvSpPr txBox="1"/>
          <p:nvPr/>
        </p:nvSpPr>
        <p:spPr>
          <a:xfrm>
            <a:off x="500034" y="1571612"/>
            <a:ext cx="8143932" cy="3693319"/>
          </a:xfrm>
          <a:prstGeom prst="rect">
            <a:avLst/>
          </a:prstGeom>
          <a:noFill/>
        </p:spPr>
        <p:txBody>
          <a:bodyPr wrap="square" rtlCol="0">
            <a:spAutoFit/>
          </a:bodyPr>
          <a:lstStyle/>
          <a:p>
            <a:pPr lvl="0">
              <a:buFont typeface="Arial" pitchFamily="34" charset="0"/>
              <a:buChar char="•"/>
            </a:pPr>
            <a:r>
              <a:rPr lang="en-GB" sz="2400" dirty="0" smtClean="0"/>
              <a:t>Healthy foetal development is impaired. </a:t>
            </a:r>
          </a:p>
          <a:p>
            <a:pPr lvl="0">
              <a:buFont typeface="Arial" pitchFamily="34" charset="0"/>
              <a:buChar char="•"/>
            </a:pPr>
            <a:r>
              <a:rPr lang="en-GB" sz="2400" dirty="0" smtClean="0"/>
              <a:t>Limb defects </a:t>
            </a:r>
          </a:p>
          <a:p>
            <a:pPr lvl="0">
              <a:buFont typeface="Arial" pitchFamily="34" charset="0"/>
              <a:buChar char="•"/>
            </a:pPr>
            <a:r>
              <a:rPr lang="en-GB" sz="2400" dirty="0" smtClean="0"/>
              <a:t>Increased incidence of congenital abnormalities including neural tube defects, resulting in conditions like </a:t>
            </a:r>
            <a:r>
              <a:rPr lang="en-GB" sz="2400" dirty="0" err="1" smtClean="0"/>
              <a:t>spina</a:t>
            </a:r>
            <a:r>
              <a:rPr lang="en-GB" sz="2400" dirty="0" smtClean="0"/>
              <a:t> bifida and Down’s syndrome. </a:t>
            </a:r>
          </a:p>
          <a:p>
            <a:pPr lvl="0">
              <a:buFont typeface="Arial" pitchFamily="34" charset="0"/>
              <a:buChar char="•"/>
            </a:pPr>
            <a:r>
              <a:rPr lang="en-GB" sz="2400" dirty="0" smtClean="0"/>
              <a:t>Women who conceive within 6 months of taking the pill have been shown to have lower than normal red blood cells and plasma </a:t>
            </a:r>
            <a:r>
              <a:rPr lang="en-GB" sz="2400" dirty="0" err="1" smtClean="0"/>
              <a:t>Folate</a:t>
            </a:r>
            <a:r>
              <a:rPr lang="en-GB" sz="2400" dirty="0" smtClean="0"/>
              <a:t> levels in the first trimester. </a:t>
            </a:r>
          </a:p>
          <a:p>
            <a:pPr lvl="0">
              <a:buFont typeface="Arial" pitchFamily="34" charset="0"/>
              <a:buChar char="•"/>
            </a:pPr>
            <a:r>
              <a:rPr lang="en-GB" sz="2400" dirty="0" smtClean="0"/>
              <a:t>Deficiencies may also lead to repeated miscarriages.</a:t>
            </a:r>
          </a:p>
          <a:p>
            <a:endParaRPr lang="en-GB" dirty="0"/>
          </a:p>
        </p:txBody>
      </p:sp>
      <p:sp>
        <p:nvSpPr>
          <p:cNvPr id="9" name="Footer Placeholder 8"/>
          <p:cNvSpPr>
            <a:spLocks noGrp="1"/>
          </p:cNvSpPr>
          <p:nvPr>
            <p:ph type="ftr" sz="quarter" idx="11"/>
          </p:nvPr>
        </p:nvSpPr>
        <p:spPr>
          <a:xfrm>
            <a:off x="357158" y="5929330"/>
            <a:ext cx="8429684" cy="792145"/>
          </a:xfrm>
        </p:spPr>
        <p:txBody>
          <a:bodyPr/>
          <a:lstStyle/>
          <a:p>
            <a:pPr marL="228600" lvl="0" indent="-228600" algn="l">
              <a:buFontTx/>
              <a:buAutoNum type="arabicParenBoth"/>
            </a:pPr>
            <a:r>
              <a:rPr lang="en-GB" dirty="0" smtClean="0">
                <a:solidFill>
                  <a:schemeClr val="tx1"/>
                </a:solidFill>
              </a:rPr>
              <a:t>Jane Bennett &amp; Alexandra Pope </a:t>
            </a:r>
            <a:r>
              <a:rPr lang="en-GB" i="1" dirty="0" smtClean="0">
                <a:solidFill>
                  <a:schemeClr val="tx1"/>
                </a:solidFill>
              </a:rPr>
              <a:t>“The Pill, Are you sure it’s for you?”</a:t>
            </a:r>
            <a:r>
              <a:rPr lang="en-GB" dirty="0" smtClean="0">
                <a:solidFill>
                  <a:schemeClr val="tx1"/>
                </a:solidFill>
              </a:rPr>
              <a:t> Allen &amp; </a:t>
            </a:r>
            <a:r>
              <a:rPr lang="en-GB" dirty="0" err="1" smtClean="0">
                <a:solidFill>
                  <a:schemeClr val="tx1"/>
                </a:solidFill>
              </a:rPr>
              <a:t>Unwin</a:t>
            </a:r>
            <a:r>
              <a:rPr lang="en-GB" dirty="0" smtClean="0">
                <a:solidFill>
                  <a:schemeClr val="tx1"/>
                </a:solidFill>
              </a:rPr>
              <a:t>, Australia, 2008. p.58, p.74</a:t>
            </a:r>
            <a:endParaRPr lang="en-GB" b="1" dirty="0" smtClean="0">
              <a:solidFill>
                <a:schemeClr val="tx1"/>
              </a:solidFill>
            </a:endParaRPr>
          </a:p>
          <a:p>
            <a:pPr marL="228600" indent="-228600" algn="l">
              <a:buAutoNum type="arabicParenBoth"/>
            </a:pPr>
            <a:endParaRPr lang="en-GB" dirty="0" smtClean="0"/>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1143000"/>
          </a:xfrm>
        </p:spPr>
        <p:txBody>
          <a:bodyPr>
            <a:normAutofit fontScale="90000"/>
          </a:bodyPr>
          <a:lstStyle/>
          <a:p>
            <a:r>
              <a:rPr lang="en-GB" b="1" dirty="0" smtClean="0"/>
              <a:t/>
            </a:r>
            <a:br>
              <a:rPr lang="en-GB" b="1" dirty="0" smtClean="0"/>
            </a:br>
            <a:r>
              <a:rPr lang="en-GB" b="1" dirty="0" err="1" smtClean="0"/>
              <a:t>OCP</a:t>
            </a:r>
            <a:r>
              <a:rPr lang="en-GB" b="1" dirty="0" smtClean="0"/>
              <a:t> – ZINC deficiency</a:t>
            </a:r>
            <a:br>
              <a:rPr lang="en-GB" b="1" dirty="0" smtClean="0"/>
            </a:br>
            <a:r>
              <a:rPr lang="en-GB" b="1" dirty="0" smtClean="0"/>
              <a:t>Affect on Mother &amp; Baby</a:t>
            </a:r>
            <a:br>
              <a:rPr lang="en-GB" b="1" dirty="0" smtClean="0"/>
            </a:br>
            <a:endParaRPr lang="en-GB" b="1" dirty="0"/>
          </a:p>
        </p:txBody>
      </p:sp>
      <p:sp>
        <p:nvSpPr>
          <p:cNvPr id="3" name="Content Placeholder 2"/>
          <p:cNvSpPr>
            <a:spLocks noGrp="1"/>
          </p:cNvSpPr>
          <p:nvPr>
            <p:ph idx="1"/>
          </p:nvPr>
        </p:nvSpPr>
        <p:spPr>
          <a:xfrm>
            <a:off x="428596" y="1428736"/>
            <a:ext cx="8229600" cy="4525963"/>
          </a:xfrm>
        </p:spPr>
        <p:txBody>
          <a:bodyPr>
            <a:normAutofit fontScale="25000" lnSpcReduction="20000"/>
          </a:bodyPr>
          <a:lstStyle/>
          <a:p>
            <a:pPr lvl="0"/>
            <a:endParaRPr lang="en-GB" sz="5400" dirty="0" smtClean="0"/>
          </a:p>
          <a:p>
            <a:r>
              <a:rPr lang="en-GB" sz="9600" b="1" dirty="0" smtClean="0"/>
              <a:t>Stretch marks, perineal tears, cracked nipples &amp; prolonged labours</a:t>
            </a:r>
          </a:p>
          <a:p>
            <a:pPr lvl="0"/>
            <a:r>
              <a:rPr lang="en-GB" sz="9600" dirty="0" smtClean="0"/>
              <a:t>Zinc is needed to maintain correct </a:t>
            </a:r>
            <a:r>
              <a:rPr lang="en-GB" sz="9600" b="1" dirty="0" smtClean="0"/>
              <a:t>copper levels</a:t>
            </a:r>
            <a:r>
              <a:rPr lang="en-GB" sz="9600" dirty="0" smtClean="0"/>
              <a:t>; many researchers have linked </a:t>
            </a:r>
            <a:r>
              <a:rPr lang="en-GB" sz="9600" b="1" dirty="0" smtClean="0"/>
              <a:t>postnatal depression </a:t>
            </a:r>
            <a:r>
              <a:rPr lang="en-GB" sz="9600" dirty="0" smtClean="0"/>
              <a:t>to high copper levels.</a:t>
            </a:r>
          </a:p>
          <a:p>
            <a:pPr lvl="0"/>
            <a:r>
              <a:rPr lang="en-GB" sz="9600" dirty="0" smtClean="0"/>
              <a:t>Zinc deficient babies have also been shown to </a:t>
            </a:r>
            <a:r>
              <a:rPr lang="en-GB" sz="9600" b="1" dirty="0" smtClean="0"/>
              <a:t>cry excessively </a:t>
            </a:r>
            <a:r>
              <a:rPr lang="en-GB" sz="9600" dirty="0" smtClean="0"/>
              <a:t>and are frequently inconsolable and jittery. </a:t>
            </a:r>
          </a:p>
          <a:p>
            <a:pPr lvl="0"/>
            <a:r>
              <a:rPr lang="en-GB" sz="9600" dirty="0" smtClean="0"/>
              <a:t>Zinc is ultimately involved in the </a:t>
            </a:r>
            <a:r>
              <a:rPr lang="en-GB" sz="9600" b="1" dirty="0" smtClean="0"/>
              <a:t>correct formation and functioning of a child’s immune system, brain, skeletal muscle and bones</a:t>
            </a:r>
            <a:r>
              <a:rPr lang="en-GB" sz="9600" dirty="0" smtClean="0"/>
              <a:t>. </a:t>
            </a:r>
          </a:p>
          <a:p>
            <a:pPr lvl="0"/>
            <a:r>
              <a:rPr lang="en-GB" sz="9600" b="1" dirty="0" smtClean="0"/>
              <a:t>Asthma </a:t>
            </a:r>
            <a:r>
              <a:rPr lang="en-GB" sz="9600" dirty="0" smtClean="0"/>
              <a:t>has been linked to zinc deficiency</a:t>
            </a:r>
          </a:p>
          <a:p>
            <a:pPr lvl="0"/>
            <a:r>
              <a:rPr lang="en-GB" sz="9600" dirty="0" smtClean="0"/>
              <a:t>Learning and behavioural problems such as </a:t>
            </a:r>
            <a:r>
              <a:rPr lang="en-GB" sz="9600" b="1" dirty="0" smtClean="0"/>
              <a:t>ADD and ADHD</a:t>
            </a:r>
            <a:r>
              <a:rPr lang="en-GB" sz="9600" dirty="0" smtClean="0"/>
              <a:t>. </a:t>
            </a:r>
            <a:endParaRPr lang="en-GB" sz="9600"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
        <p:nvSpPr>
          <p:cNvPr id="9" name="Footer Placeholder 8"/>
          <p:cNvSpPr>
            <a:spLocks noGrp="1"/>
          </p:cNvSpPr>
          <p:nvPr>
            <p:ph type="ftr" sz="quarter" idx="11"/>
          </p:nvPr>
        </p:nvSpPr>
        <p:spPr>
          <a:xfrm>
            <a:off x="357158" y="5929330"/>
            <a:ext cx="8429684" cy="792145"/>
          </a:xfrm>
        </p:spPr>
        <p:txBody>
          <a:bodyPr/>
          <a:lstStyle/>
          <a:p>
            <a:pPr marL="228600" lvl="0" indent="-228600" algn="l">
              <a:buFontTx/>
              <a:buAutoNum type="arabicParenBoth"/>
            </a:pPr>
            <a:r>
              <a:rPr lang="en-GB" dirty="0" smtClean="0">
                <a:solidFill>
                  <a:schemeClr val="tx1"/>
                </a:solidFill>
              </a:rPr>
              <a:t>Jane Bennett &amp; Alexandra Pope </a:t>
            </a:r>
            <a:r>
              <a:rPr lang="en-GB" i="1" dirty="0" smtClean="0">
                <a:solidFill>
                  <a:schemeClr val="tx1"/>
                </a:solidFill>
              </a:rPr>
              <a:t>“The Pill, Are you sure it’s for you?”</a:t>
            </a:r>
            <a:r>
              <a:rPr lang="en-GB" dirty="0" smtClean="0">
                <a:solidFill>
                  <a:schemeClr val="tx1"/>
                </a:solidFill>
              </a:rPr>
              <a:t> Allen &amp; </a:t>
            </a:r>
            <a:r>
              <a:rPr lang="en-GB" dirty="0" err="1" smtClean="0">
                <a:solidFill>
                  <a:schemeClr val="tx1"/>
                </a:solidFill>
              </a:rPr>
              <a:t>Unwin</a:t>
            </a:r>
            <a:r>
              <a:rPr lang="en-GB" dirty="0" smtClean="0">
                <a:solidFill>
                  <a:schemeClr val="tx1"/>
                </a:solidFill>
              </a:rPr>
              <a:t>, Australia, 2008. p.58, p.74</a:t>
            </a:r>
            <a:endParaRPr lang="en-GB" b="1" dirty="0" smtClean="0">
              <a:solidFill>
                <a:schemeClr val="tx1"/>
              </a:solidFill>
            </a:endParaRPr>
          </a:p>
          <a:p>
            <a:pPr marL="228600" indent="-228600" algn="l">
              <a:buAutoNum type="arabicParenBoth"/>
            </a:pPr>
            <a:endParaRPr lang="en-GB" dirty="0" smtClean="0"/>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sz="5400" b="1" dirty="0" smtClean="0"/>
              <a:t>Fertilisation</a:t>
            </a:r>
            <a:endParaRPr lang="en-GB" sz="5400" b="1" dirty="0"/>
          </a:p>
        </p:txBody>
      </p:sp>
      <p:sp>
        <p:nvSpPr>
          <p:cNvPr id="7" name="Subtitle 6"/>
          <p:cNvSpPr>
            <a:spLocks noGrp="1"/>
          </p:cNvSpPr>
          <p:nvPr>
            <p:ph type="subTitle" idx="1"/>
          </p:nvPr>
        </p:nvSpPr>
        <p:spPr/>
        <p:txBody>
          <a:bodyPr/>
          <a:lstStyle/>
          <a:p>
            <a:endParaRPr lang="en-GB" dirty="0"/>
          </a:p>
        </p:txBody>
      </p:sp>
      <p:pic>
        <p:nvPicPr>
          <p:cNvPr id="8" name="Picture 7" descr="FMT Emblem 1.jpg"/>
          <p:cNvPicPr>
            <a:picLocks noChangeAspect="1"/>
          </p:cNvPicPr>
          <p:nvPr/>
        </p:nvPicPr>
        <p:blipFill>
          <a:blip r:embed="rId2" cstate="print"/>
          <a:stretch>
            <a:fillRect/>
          </a:stretch>
        </p:blipFill>
        <p:spPr>
          <a:xfrm>
            <a:off x="285720" y="0"/>
            <a:ext cx="1115835" cy="14124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ages of ova and follicle"/>
          <p:cNvPicPr/>
          <p:nvPr/>
        </p:nvPicPr>
        <p:blipFill>
          <a:blip r:embed="rId3"/>
          <a:srcRect/>
          <a:stretch>
            <a:fillRect/>
          </a:stretch>
        </p:blipFill>
        <p:spPr bwMode="auto">
          <a:xfrm>
            <a:off x="2786050" y="1857365"/>
            <a:ext cx="5986468" cy="4357718"/>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GB" b="1" dirty="0" smtClean="0"/>
              <a:t>Difference between </a:t>
            </a:r>
            <a:br>
              <a:rPr lang="en-GB" b="1" dirty="0" smtClean="0"/>
            </a:br>
            <a:r>
              <a:rPr lang="en-GB" b="1" dirty="0" err="1" smtClean="0"/>
              <a:t>Oocyte</a:t>
            </a:r>
            <a:r>
              <a:rPr lang="en-GB" b="1" dirty="0" smtClean="0"/>
              <a:t> &amp; Follicle</a:t>
            </a:r>
            <a:endParaRPr lang="en-GB" b="1" dirty="0"/>
          </a:p>
        </p:txBody>
      </p:sp>
      <p:sp>
        <p:nvSpPr>
          <p:cNvPr id="3" name="Content Placeholder 2"/>
          <p:cNvSpPr>
            <a:spLocks noGrp="1"/>
          </p:cNvSpPr>
          <p:nvPr>
            <p:ph idx="1"/>
          </p:nvPr>
        </p:nvSpPr>
        <p:spPr>
          <a:xfrm>
            <a:off x="428596" y="1428736"/>
            <a:ext cx="8229600" cy="4525963"/>
          </a:xfrm>
        </p:spPr>
        <p:txBody>
          <a:bodyPr>
            <a:normAutofit/>
          </a:bodyPr>
          <a:lstStyle/>
          <a:p>
            <a:pPr lvl="0">
              <a:buNone/>
            </a:pPr>
            <a:endParaRPr lang="en-GB" sz="3600" dirty="0" smtClean="0"/>
          </a:p>
          <a:p>
            <a:pPr lvl="0">
              <a:buNone/>
            </a:pPr>
            <a:r>
              <a:rPr lang="en-GB" sz="3600" dirty="0" smtClean="0"/>
              <a:t>An </a:t>
            </a:r>
            <a:r>
              <a:rPr lang="en-GB" sz="3600" dirty="0" err="1" smtClean="0"/>
              <a:t>oocyte</a:t>
            </a:r>
            <a:r>
              <a:rPr lang="en-GB" sz="3600" dirty="0" smtClean="0"/>
              <a:t> (egg) </a:t>
            </a:r>
          </a:p>
          <a:p>
            <a:pPr lvl="0">
              <a:buNone/>
            </a:pPr>
            <a:r>
              <a:rPr lang="en-GB" sz="3600" dirty="0" smtClean="0"/>
              <a:t>develops in</a:t>
            </a:r>
          </a:p>
          <a:p>
            <a:pPr lvl="0">
              <a:buNone/>
            </a:pPr>
            <a:r>
              <a:rPr lang="en-GB" sz="3600" dirty="0" smtClean="0"/>
              <a:t> the follicle</a:t>
            </a:r>
          </a:p>
          <a:p>
            <a:pPr lvl="0">
              <a:buNone/>
            </a:pPr>
            <a:r>
              <a:rPr lang="en-GB" sz="3600" dirty="0" smtClean="0"/>
              <a:t> in the ovary</a:t>
            </a:r>
            <a:endParaRPr lang="en-GB" sz="3600" dirty="0"/>
          </a:p>
          <a:p>
            <a:pPr lvl="0"/>
            <a:endParaRPr lang="en-GB" dirty="0"/>
          </a:p>
          <a:p>
            <a:endParaRPr lang="en-GB" dirty="0"/>
          </a:p>
        </p:txBody>
      </p:sp>
      <p:pic>
        <p:nvPicPr>
          <p:cNvPr id="4" name="Picture 3" descr="FMT Emblem 1.jpg"/>
          <p:cNvPicPr>
            <a:picLocks noChangeAspect="1"/>
          </p:cNvPicPr>
          <p:nvPr/>
        </p:nvPicPr>
        <p:blipFill>
          <a:blip r:embed="rId4" cstate="print"/>
          <a:stretch>
            <a:fillRect/>
          </a:stretch>
        </p:blipFill>
        <p:spPr>
          <a:xfrm>
            <a:off x="285720" y="0"/>
            <a:ext cx="1115835" cy="14124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Fertilisation</a:t>
            </a:r>
            <a:endParaRPr lang="en-GB" b="1" dirty="0"/>
          </a:p>
        </p:txBody>
      </p:sp>
      <p:sp>
        <p:nvSpPr>
          <p:cNvPr id="3" name="Content Placeholder 2"/>
          <p:cNvSpPr>
            <a:spLocks noGrp="1"/>
          </p:cNvSpPr>
          <p:nvPr>
            <p:ph idx="1"/>
          </p:nvPr>
        </p:nvSpPr>
        <p:spPr>
          <a:xfrm>
            <a:off x="428596" y="1428736"/>
            <a:ext cx="8229600" cy="4525963"/>
          </a:xfrm>
        </p:spPr>
        <p:txBody>
          <a:bodyPr>
            <a:normAutofit/>
          </a:bodyPr>
          <a:lstStyle/>
          <a:p>
            <a:pPr lvl="0">
              <a:buNone/>
            </a:pPr>
            <a:r>
              <a:rPr lang="en-US" sz="5100" dirty="0" smtClean="0"/>
              <a:t>	</a:t>
            </a:r>
            <a:endParaRPr lang="en-GB" sz="5100" dirty="0"/>
          </a:p>
          <a:p>
            <a:pPr>
              <a:buNone/>
            </a:pPr>
            <a:endParaRPr lang="en-GB" sz="5100" dirty="0"/>
          </a:p>
          <a:p>
            <a:pPr lvl="0"/>
            <a:endParaRPr lang="en-GB" dirty="0"/>
          </a:p>
          <a:p>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pic>
        <p:nvPicPr>
          <p:cNvPr id="6" name="Picture 5" descr="follicle development 2.jpg"/>
          <p:cNvPicPr>
            <a:picLocks noChangeAspect="1"/>
          </p:cNvPicPr>
          <p:nvPr/>
        </p:nvPicPr>
        <p:blipFill>
          <a:blip r:embed="rId4"/>
          <a:stretch>
            <a:fillRect/>
          </a:stretch>
        </p:blipFill>
        <p:spPr>
          <a:xfrm>
            <a:off x="1857356" y="285728"/>
            <a:ext cx="5586430" cy="62071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Fertilisation</a:t>
            </a:r>
            <a:endParaRPr lang="en-GB" b="1" dirty="0"/>
          </a:p>
        </p:txBody>
      </p:sp>
      <p:pic>
        <p:nvPicPr>
          <p:cNvPr id="3" name="Picture 2" descr="FMT Emblem 1.jpg"/>
          <p:cNvPicPr>
            <a:picLocks noChangeAspect="1"/>
          </p:cNvPicPr>
          <p:nvPr/>
        </p:nvPicPr>
        <p:blipFill>
          <a:blip r:embed="rId3" cstate="print"/>
          <a:stretch>
            <a:fillRect/>
          </a:stretch>
        </p:blipFill>
        <p:spPr>
          <a:xfrm>
            <a:off x="285720" y="0"/>
            <a:ext cx="1115835" cy="1412418"/>
          </a:xfrm>
          <a:prstGeom prst="rect">
            <a:avLst/>
          </a:prstGeom>
        </p:spPr>
      </p:pic>
      <p:pic>
        <p:nvPicPr>
          <p:cNvPr id="4" name="Picture 3" descr="human development.jpg"/>
          <p:cNvPicPr>
            <a:picLocks noChangeAspect="1"/>
          </p:cNvPicPr>
          <p:nvPr/>
        </p:nvPicPr>
        <p:blipFill>
          <a:blip r:embed="rId4" cstate="print"/>
          <a:stretch>
            <a:fillRect/>
          </a:stretch>
        </p:blipFill>
        <p:spPr>
          <a:xfrm>
            <a:off x="1428728" y="1500173"/>
            <a:ext cx="5834578" cy="497114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2928934"/>
            <a:ext cx="8229600" cy="1143000"/>
          </a:xfrm>
        </p:spPr>
        <p:txBody>
          <a:bodyPr>
            <a:normAutofit/>
          </a:bodyPr>
          <a:lstStyle/>
          <a:p>
            <a:r>
              <a:rPr lang="en-GB" sz="5400" b="1" dirty="0" smtClean="0"/>
              <a:t>Understanding Mucus</a:t>
            </a:r>
            <a:endParaRPr lang="en-GB" sz="5400" b="1" dirty="0"/>
          </a:p>
        </p:txBody>
      </p:sp>
      <p:pic>
        <p:nvPicPr>
          <p:cNvPr id="3" name="Picture 2" descr="FMT Emblem 1.jpg"/>
          <p:cNvPicPr>
            <a:picLocks noChangeAspect="1"/>
          </p:cNvPicPr>
          <p:nvPr/>
        </p:nvPicPr>
        <p:blipFill>
          <a:blip r:embed="rId2" cstate="print"/>
          <a:stretch>
            <a:fillRect/>
          </a:stretch>
        </p:blipFill>
        <p:spPr>
          <a:xfrm>
            <a:off x="285720" y="0"/>
            <a:ext cx="1115835" cy="141241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ervical crypts.png"/>
          <p:cNvPicPr>
            <a:picLocks noChangeAspect="1"/>
          </p:cNvPicPr>
          <p:nvPr/>
        </p:nvPicPr>
        <p:blipFill>
          <a:blip r:embed="rId3"/>
          <a:stretch>
            <a:fillRect/>
          </a:stretch>
        </p:blipFill>
        <p:spPr>
          <a:xfrm>
            <a:off x="5219079" y="1142984"/>
            <a:ext cx="3924921" cy="4310077"/>
          </a:xfrm>
          <a:prstGeom prst="rect">
            <a:avLst/>
          </a:prstGeom>
        </p:spPr>
      </p:pic>
      <p:sp>
        <p:nvSpPr>
          <p:cNvPr id="2" name="Title 1"/>
          <p:cNvSpPr>
            <a:spLocks noGrp="1"/>
          </p:cNvSpPr>
          <p:nvPr>
            <p:ph type="title"/>
          </p:nvPr>
        </p:nvSpPr>
        <p:spPr/>
        <p:txBody>
          <a:bodyPr>
            <a:normAutofit/>
          </a:bodyPr>
          <a:lstStyle/>
          <a:p>
            <a:r>
              <a:rPr lang="en-GB" b="1" dirty="0" smtClean="0"/>
              <a:t>Role of the Cervix</a:t>
            </a:r>
            <a:endParaRPr lang="en-GB" b="1" dirty="0"/>
          </a:p>
        </p:txBody>
      </p:sp>
      <p:pic>
        <p:nvPicPr>
          <p:cNvPr id="4" name="Picture 3" descr="FMT Emblem 1.jpg"/>
          <p:cNvPicPr>
            <a:picLocks noChangeAspect="1"/>
          </p:cNvPicPr>
          <p:nvPr/>
        </p:nvPicPr>
        <p:blipFill>
          <a:blip r:embed="rId4" cstate="print"/>
          <a:stretch>
            <a:fillRect/>
          </a:stretch>
        </p:blipFill>
        <p:spPr>
          <a:xfrm>
            <a:off x="285720" y="0"/>
            <a:ext cx="1115835" cy="1412418"/>
          </a:xfrm>
          <a:prstGeom prst="rect">
            <a:avLst/>
          </a:prstGeom>
        </p:spPr>
      </p:pic>
      <p:grpSp>
        <p:nvGrpSpPr>
          <p:cNvPr id="4097" name="Group 1"/>
          <p:cNvGrpSpPr>
            <a:grpSpLocks/>
          </p:cNvGrpSpPr>
          <p:nvPr/>
        </p:nvGrpSpPr>
        <p:grpSpPr bwMode="auto">
          <a:xfrm>
            <a:off x="428596" y="1714488"/>
            <a:ext cx="5715040" cy="3929090"/>
            <a:chOff x="2663" y="8364"/>
            <a:chExt cx="7064" cy="1672"/>
          </a:xfrm>
        </p:grpSpPr>
        <p:sp>
          <p:nvSpPr>
            <p:cNvPr id="4098" name="Oval 2"/>
            <p:cNvSpPr>
              <a:spLocks noChangeArrowheads="1"/>
            </p:cNvSpPr>
            <p:nvPr/>
          </p:nvSpPr>
          <p:spPr bwMode="auto">
            <a:xfrm>
              <a:off x="2663" y="8364"/>
              <a:ext cx="7064" cy="1672"/>
            </a:xfrm>
            <a:prstGeom prst="ellipse">
              <a:avLst/>
            </a:prstGeom>
            <a:solidFill>
              <a:srgbClr val="FF99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99" name="Text Box 3"/>
            <p:cNvSpPr txBox="1">
              <a:spLocks noChangeArrowheads="1"/>
            </p:cNvSpPr>
            <p:nvPr/>
          </p:nvSpPr>
          <p:spPr bwMode="auto">
            <a:xfrm>
              <a:off x="3342" y="8782"/>
              <a:ext cx="5570" cy="836"/>
            </a:xfrm>
            <a:prstGeom prst="rect">
              <a:avLst/>
            </a:prstGeom>
            <a:solidFill>
              <a:srgbClr val="FF99CC"/>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latin typeface="+mj-lt"/>
                  <a:cs typeface="Arial" pitchFamily="34" charset="0"/>
                </a:rPr>
                <a:t>The </a:t>
              </a:r>
              <a:r>
                <a:rPr kumimoji="0" lang="en-GB" sz="2400" b="1" i="0" u="none" strike="noStrike" cap="none" normalizeH="0" baseline="0" dirty="0" smtClean="0">
                  <a:ln>
                    <a:noFill/>
                  </a:ln>
                  <a:solidFill>
                    <a:schemeClr val="tx1"/>
                  </a:solidFill>
                  <a:effectLst/>
                  <a:latin typeface="+mj-lt"/>
                  <a:cs typeface="Arial" pitchFamily="34" charset="0"/>
                </a:rPr>
                <a:t>Cervix</a:t>
              </a:r>
              <a:r>
                <a:rPr kumimoji="0" lang="en-GB" sz="2400" b="0" i="0" u="none" strike="noStrike" cap="none" normalizeH="0" baseline="0" dirty="0" smtClean="0">
                  <a:ln>
                    <a:noFill/>
                  </a:ln>
                  <a:solidFill>
                    <a:schemeClr val="tx1"/>
                  </a:solidFill>
                  <a:effectLst/>
                  <a:latin typeface="+mj-lt"/>
                  <a:cs typeface="Arial" pitchFamily="34" charset="0"/>
                </a:rPr>
                <a:t> produces the mucus in crypts, therefore important not to damage the cervix – too long on the contraceptive pill can damage the cervix and may take several years to repair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101" name="AutoShape 5" descr="data:image/jpeg;base64,/9j/4AAQSkZJRgABAQAAAQABAAD/2wCEAAkGBhASERQQExIWFBUUFRUQFxYSGBgUFBYYFBUXGRQUGBgXHiYeFxslGRgXIC8gJCcpLC4sFR4xNTwqNSYuLCkBCQoKBQUFDQUFDSkYEhgpKSkpKSkpKSkpKSkpKSkpKSkpKSkpKSkpKSkpKSkpKSkpKSkpKSkpKSkpKSkpKSkpKf/AABEIAOsA1gMBIgACEQEDEQH/xAAbAAEAAwEBAQEAAAAAAAAAAAAAAwQFAQIGB//EAEIQAAICAQMCAwUEBwUHBQEAAAECAAMRBBIhBTETQVEiMmFxgQZCUpEUIzNygqHRU2KDkpMVQ2Oio7HBJHOywuEW/8QAFAEBAAAAAAAAAAAAAAAAAAAAAP/EABQRAQAAAAAAAAAAAAAAAAAAAAD/2gAMAwEAAhEDEQA/AP3GIiAiIgIiICIiAiIgIiICIiAiIgIiICIiAiIgIiICIiAiIgIiICIiAiJwmB2J4rtDcg55I49QcEfQ8fSe4CIiAicJngahSxUEbgASM8gHscenxgSRE4zYgdieK7Q3IIOCRxzyDgj55nuAiJwmB2J4FoztzzjOPP8AKe4CJzM7AREQEREBERAREQEREBONGZ2BkUr4OpYZ9jUDxB6CxAA4/iQK38DzXlHq2mZ6/YOHUixCewdeVz8D7p+DGe+m64W1q4BUnIKnurKcOh+IYEfSBbiIgUeuW2Lp7mrBLitioUbmyAfdHm3oPM4Ep6DUaOmsFHTDe1u3bncnkknl3b1zkzYsYAEnsOT/AFmJpLbbQL6aqk38g2gixkPZjsHGRyASTz9IGno+oJaNyNuHY8EEfMHkfUSl17X2IEVCE37g1pVnFYGOyKDuY54zgcHv2PvS9PcXNfYy7mQV4QELtVmYE5JLN7R54xk+slPTULFt9gzzgW2BfoN2B9IHrpQrFSrWwZRkZyCSc+0W/vE5J+JMuZnz46Yn6U6q9ozUrPtusB3bsITz3KgjPoo+moOlL+O3/Vs/rAuzhMpjpa/jt/1bP6yh1XSYC1o9u+xtg/Wv7I7u/vfdXP1IHnAl6R7bW6jH7Rtin/h1FlT55Y2P/iCZr/aDVkB1pJAUgo1bhi22gk544Uvbx5+GcGbOk6NXWFCGwBAFVTY5UBRgDaWxjEo9T0+tPi+ERuLA1kvhVUV8Dbjv4nfOcg+eAIECdW1jFD4QG4quAHKjd4IZm4yQN747fsznzxL0XrWqts226fwl8NW9rdncVUkDjGMlhjgjZ55kd/T9YSSXyAw27W2nYt1LdwOC1YsUg8cDyJmj0HxjWxuJzvZVzwdiHarEYGC2N5HlugaYiIgIiICIiAiIgJga37S+DZYjrkKVAIKg81hvaBOQuc5bsOMzfmN13qJoKEU+JuDjPnkbdqcA+8C3+QwKVn2vGVOzCqSLCWQkBVZmIwclABnf2wD5iTa37UhFUislmrFoBKjG/d4YIzk8j2se6DkzOt6u7gUPpkYsgQkFkXmwpsxt3bAB7Q+JHYy7V18s6IaQDv8ACbOcoSXGB7PPCqSB5PA09N1JRXWbXVXZFcjyywycfDP/AGlKnW016lsWIFvAfG4D9agw2B6tWF4/4RPnNxZU6pofFTAO11Isrb8Lr7p+I7gjzDEecCenWVvwrBsehzJpm/Z7qh1FC3FCjHcjIfuvW7JYvxAZTg+k0oHi2sMCp7EEH5EYMyaumPQoA1TCtFAAsWrCqBgAsFXgDjn+c2Zl9Y0e5q7PC8YV7jsyvnjDhW4Zht4yR7xgOkat7FfcQ4V2VLFG0OoCkMByO5K5BwduZn6lM2P+keOULEVrSLPC2ADBbwMuWPnv49AJs6TWK/GGVgASrjaw9D6Ed+RkcGRa7q1NbBGbLkZFaAvYQe2EXJ+vbj4QPHRf0Yof0fbtBwcZBBA7Nu9rOCO/rNOZvS6GzZe6lGtK+ySCVVBhVJXILe8TjPvYycTSgcZpm9OAtsOpycEeHWPLZuJLgf3zg/uqs8/aG0eGKy20XOKSR3CkFrMY8yisAfIkGTV9UoGAHAwOwB4/lAvxKP8Atmj+0H8/6SjqPtMqNt2MzF/DGMAH/wBQKDgsRkgkEj4j1gbeIAmBT9rFKBmqsBILEKFIChdxcHdyu36/CT//ANLVhjtsyhIK4y2QrsygA8kbGHp9IGzEjouDKrjkMAw5B4IyORwfpJICIiAiIgIiICcInYgedsbJ6iBwCDOwYGR0PizVV/dW/cPh4tVdjD/OzH6zWzMzooy+pf8AFqD/AMldaf8A0ndXqbGu8BCFCqLLG+8AxIRU8skq2SewHqcgNLM82vgE88Anjk8ekpWaGwe1Xa2fSw70Pzz7Q+YP59pL0/WeKuSu1lJR0PJRh3Ukd+4IPmCD5wMnoGo/SWbV5UFkFIrU5NaglsWnysORkeWPPOZ71Ohuo8a2lq2DM17Jap3MdoyosVhgYXA3K2O3btLZRs1iNXx4iWNaMnDBAio+O24HC574+UjvR9VdbUWxp6wKnVeGtd1DMpPkgRlHHcswPaBsaW4OiuOzKGGe+GGR/wB5JmZ2t6jsZaawGsYcJ5Ko72OR7qDt8TgCQVdK1By1urfPktCJXWv0YOz/AMTY+ECx1ykmouvv1Hxk8vaTJwfgRuU/BjLtThlDA8EAj6jiVel3s9YLj2lZ62wMAmtypYD0OMj96Vvs17NR05OTp3bT8/hXmo/6RT+cDWKyq/TKiSTWhJyDlQSQW3Hy/F7Xz5luIFc6Cr+zXtj3R29JHb0iliS1VZJBBJRSSCSSMkdjk/mZciB5RAAAAABwAOAMek9REBERAREQEREBERAREQE8WuFUsewBJ+g5nuZf2hBNDVg4NpSjI/4jhWP0Uk/SB66BSy0KW9591zeoNrFyvxwCF/hnnqNNq2rqK/aAU12V8ksmdwZP76nPHmGI74mlWBjj5TuIHzllH6VbuFrqi7dpqsNbKdp3qyA537scMMYA+Ui6dqLitWoBV7HrWu+oEIzOn3lDY2uCWBU44PltE+gu6dU53MilsY3YG7Hpu74mVrPsnQclFVWxj21FikfhIfJA/dKkQK2t1Nq2tqjWK1CJp18Zwo9uwMzsU3BFHbJ8+4A5nOma2/Y7V1cWWWWCx3UJWSxDrYvD+wwIwuQcDkA8bXTbA9QGD7Oa2VzuYFfZIYnk/M9wQfOYraA6epaXKNQHbairmy7ezNXRt908k5x3C84GYGv06mutN3iByx3PaduXbHvEjjgcAdgAB5T1r+o7SKqxvtbsPJRnBd/RR+Z7DntlUfZdWbc1dNK9wmnQK+eOTbx/yBfnNvR9PqqGK0Cg8nA7n1J7k/EwGg0orrCd+5J7FmJyzH0JYk/WVGPh6pfS9SP8SoZH1KZ/0xNMCZfX+FrtyB4V1T5PkpbY/wDyOw+sDVicE7AREQEREBERAREQEREBERAREQEy+rMfE0yj71/PyWm1v+4E1JnakE6mkcYVbXPrnCKMfRz+cDRlHW64q61JzY+SBztVR3scjsM4GO5PA8yL0ytbW9d3jqm9WVa7APfAUkoyD72NzZXucjGTwQhL3o+39Lrdzg+FYqr37Y2HcucEZO75GWdF1Xc/hWI1doGQrcqwGMtW44cdvQjzAlLV9Oq1Is8K5Q1i7HKhGOQpCPg+0rKSCD8BGu0uquXa1dCgHcMvazbh2IKBDX8wSeYFzTKo1VwHnXS7c8bibFB+e1B+Qnq4Z1KA4wtTt9WZFz+WR/EZ46LXWEO1NjbiLBu3nepwcu3tN2GCecEdu0dQ0jhxdWyqdhrbxMldudwbgj3Tn0zuPIgW9Tr668bjyeygFmbHfao5b6So3VLsjGmsK+u6sN/kLZmNRomsew6e7B2gvqMCxrnYnFYPISpVHZMH2xggg7rC6i6hiFpVmfG2qu3PPm7b1B5J5Y+Sjz4gb+l1K2KHUgqwyCJH1LS+JU9fmykDPr90/niZ/TTqK61Q0ZPJY+IvLMSznsO7EmWjq7/7D/qL/SBN0/VeJVXbjG9Fsx6blBx/OVj9odPnHifeKe6+AVYKecYA3ELntk4lHoGotFXhrQcJZanNinGLWyO3YZx9JzqXR9PUW1LKzHgMu9sOzugUsWPYEL39kAZxAtp9qNK3u27vL2Vc92VR2Hcs6ADz3DGZ7Xr9DVm1XyikBiQy4DDIb2gCRjnPpMT9J01W1Tp2A37ExZvBao1XbVO7sNpYfCh+OwPvpeq0958AUYSyv2s2Zz4aVbFGCc+zYAcHjHwgfR6HXJau5GyMlexXkeRDAEflLMg02kSsEKMAnce/fAGefgJPAREQEREBERAREQEREBM9XzqiM+5Spx/7tj8/9KaEztJzqLzn3RVXj0wGfOf8T+UDRnCoM7KOp1rb/DrXc2AxJOEQHsT5knBwo9Ocd4HvV9Kot/aVI57ZZQT+Z5ErP0GsDFbW1HyNdj8fwsSp+oM8nU6kMf2VijuqEpYPXG8lT8iV+cuaLXpYuVzwSrKRhlYd1YeR5H0IIyDmBR6RVl7CwxarbHKkhHG1SlmzO0Eptz6EEeQnnrqktWOGLfq60YZXeefFcdiEVWPPn8SJIuP01ucZ06kjHfbawBPyyR/EZNbaP0lFI58Kxhx2w9Ybny7j8oEK/Z6tgBY9tmMZ3Wuqk/FEIX6YxL2l6dVWCK61QHk7FC5x5nHeStYACScADJJ4AA7k+kzk62rYNddtin76phceo3kFh8VBgaYEGR6bULYodTlTyDJYGX0ZcPqVxwLye2P2lVVh+fLnmaT1gggjIPBB7GZ+jyNVeMeyUosB/vHxVYfki/nNKBVu6bWxBK+6GUDkAbxhuBxnHGfIE+pklOkRQFVQAvAx5cYk0QEREBERAREQEREBERAREQOTP0BHjaj1315/0lmgZS0rDxrhxnNbHvnBTAP/ACkfSBemX+z1JJHs3KuD6WICNp/eTGPih9ZqSHVaZXUowyD3+nIII5BBAII5yIGB1Dpb1gGmgPtsRw1bKl4AcF1y/FmRuHLDIcg+ssJvsxfRw4/VW1W8Z2/ccrna65yG5BB9GBln/Ztw4XUuB/fWtz/mIBP1/nKmq6CdwsKVXN3beprLEDAYFSV3BeOVz5ZEC30+i02vfaoQsq1KgO8qqliSWAAyxYcD8M96/RObEtrZVdQyHepYMrYJXggggqCD8/WeejNlSA7MFYriz9omMfq3PmRnv5jBy2dxl6xeq1kMnibyEFY7uW7LzxjuTnjAJ8oGPr7E722rqGB216evaqM/3crlixHPLEgBSccZi+rUACy+yuvDoR4T2sMBx+rVMLvZsbedx9o4HlLek6TcRlnWnP3NMirgZ/tGGSfUgL8h3lzS9HprO4LluPbcmyzgED23JbsSO/nAdGqcVkuMF3e3b+AO2Qvzxyf7xaXjK1lFpPs2BR6bAf8AzPA09/8AbA/4Y/rAjG4avt7Jp5PxWzjj5MeZoZmJZTqP0lALVwanyfDGeHTaPe+f5SbqHT7nKbbMYV1JyVwzAbbQq8MVwfZbj2oGpunEsB7HzI455BwR+Ynz69A1ArOLmFmF2kvY6qQ7lsg+8CGxzyOPQSXpnRbqrt5tLJ+swhLH3nZlc543BSE9MDPeBvREQEREBERAREQEREBERA5KNIH6RYR+CoH5g2/+CJflFQRqD6PWpHzrdt38rF/KBekOp1iVgs7BVGBluBknAHzJwMfESaZXWSFemxsbFs9onGELIypYT6Bjt/xM+UCQ9eqGCVtAPO5qbQo+ZK8fWXKdSjruVgwPYqQQfkRxPma9E2m1FYVSBZaVNgfh1KuxS1CebMj2WAOceXY7Gp6YufEq/VWHnco9lvhYv3x378jyI4gR6j9Vqa2Hu6jNT/vohetvntV1PrhfSd1RB1dCEZArutHwYGtAfntdxn0Y+srN1DxbKqSuLa7PEsUcisKhw2444bcApxzlvwtLnVNDYz13UlRZWHTFmdjJZt3AleQcopB584FvWa6ulDZYwVVGST/IepJ7ADkzPPVNQ/NWmOPXUMKQe2MKAz+f3gp4lDU62qsNdfcmovrJ2VVlRtswdtdVZJbxD23NluT7oyBxum6qzebwjFhisVsyrQSuDlT+0YNk78+gAEDZ0HUSzNVYmyxQGIB3KysSA6txkeyeCAR+Wb0zNKQ97ODkVp4JPkWLbmAPYkbVzjsTjymnAzwxOqxngU5Ix5tZwc/JTNGZ2lOdTdzkCulcehzax/MMs0YCIiAiIgIiICIiAiIgIiICIiAmZ1Z9hqu8kcK37lnsE/RijfJTNOVuoaffU6fiVl57ZIIB/OBYBni6kMCrAEEYIPIIIwQQe/Eq9G13jU12/iRSfg2MOp+IYEH5S9Aw9X0R9hrTbZXlSKry3slSCvh2LlkwQCMhsEcYlDihhe1VtT5xYWc3JYp4INgJxg4ZSwXG0jjcZ9XieLKwRg/L/wDIFXqGo8OtrQu5sAAAcsSQFBxzjJH0mcOrW105ZRbabWoQL+rFjAtg8k7RtViTk4CHGe08DRtt1OiUjARXpyT7K2B9qk98CxGx6AgDtOdP1C3XU4TZ4Vd2UOPYsDrURx6DxMHzDfGBLT0rV4/bVVdztppBAJP4rD7X5CSP0bUOClmqYqeMVItLY8xvBLDPquDzxibAnYFfRaJKkWutQqIAqqOwAk5M7IdXqFrRrGOFRS7H0CjJ/kIFTpIO69z965sfJESsf/DP1mjM/oNbjT17xtdlFjqe4ez23H0ZiPpNCAiIgIiICIiAiIgIiICIiAiIgJwzsq6/XrUu4gkn2VVfedj2RfUnn8iewgUtAwpueg4AsLairnvuINy8+Ydt3HlZ85r5mLV0TxM2XE+MwHtVsV8IA5CVn0B7k++e4xgD1TbqqmCOouQ9rKwEcfB6ycH95D9BA2IlBurKP93d3x+yc9vgBnHxkGo+0NagYruYngAVODnyB3hQCfIEwKut1xTUahx/utNVx2DNZZbsBPljb/1JL0vRiq/wycnwdxP4ma1jc5+bFTjyzJem6JmSx7l9q9t7IcHamNqVkjg4UZOONzNiQah71tW5dOzhUaplDpuIJDBlycE5XsSO8DdiY6faEHum31DsqsPmp5Hyk6daQjcAx/cV3/8AiIGjmYnX7Hs26WvBZzvfJIVa0OTuI5G9gEHB95jztM7qeo6p+KtMVz/vLimFHkQisSx+BK/HEk0tL0g/q3sZjudy1e5zgDJ5UDgYAGAMQLHT+o78qy7LFxuQkEjPYgj3lPkw9D2IIF6YHUDa+LE01i2oDsYmkjnujAWZZCcceoBHIlvpfV2tyDSyFSVcFkOxgASpw2T3BBxyCD5wNPMZnzrazW7l/V8b3DezwAGUIFxnKlC53eoXsMieLr+ocAIrELXZkAoGZnQNV7xK4w5PwI9YH0u4RmfJ6zV69gqoj8opZtmwht4yByccAjk9iD8ZZ1mu1wd9lWVDceznK7lC7Tu9ospbJOAuBA+kicUzsBERAREQEREBERA8W2BRknAAJJPAAA5JPlMzp9Rtf9JcHkEVKfu1n72PJn7n0XA/FmTqaeIyUDs3t2f+2p90/vNgfINNIQOAQVnYgc2iNonYgZ3WyfCAB2gvWjEEqQjWKHIYcg4Ped6G5alSxLe9gt3Kh2CN8crtOfPOfOd67o2t09tS4JZSuD2b1U/Ajj6zvTeo12BlUFGTCtWw2snHAI9COxHB8oF3bBWdiBzbGJ2cLCAxMzqK+E36QoOAAtqgZLIOzgDuy8n4gkd8TS8Qes4WHqIHK2DDIwQeQRyDkDBH8p72iZvT7dljUE8AeJX+4eCv8LYHyZZNqer01tsZsNwcYJJ3b8YwOeEc/AKYFvYJ3bMl/tRptuQ+c4x7LAc443YwGGRweeZJV9odOwUhzh2FakqwyzBWUcjjIZSD25gacTgnYCIiAiIgIiICcadlDrVxFRVT7VhWlfgbCF3fwglv4YEfSf1he/gh22oR/Z15Cn6tvb5MJpyLTUqihFGAoCgegAwB+QksBERAREQOETKCq2s3KOa6ijt2/aMrInxPss2PIEfiE1jK+n0aozsBzYwdviQipn/KiwJxOxEBIbtHW/vIrfvAH/vJogVP9lUf2Nf+Rf6R/sqj+xr/AMi/0luIGJ1bolQUXV0pvrYWABFBcDh0Jx5r/MCXdV0qm7BdA3ssnOc7bANw+uF/KXWEpaC87rK2PKPkepRxuU/Tlf4IFJvsnQbAxB2gcJk7d2Qd555PA5+AHYACyPs9p8ofD5rxs5bjaEC+eDgIvf0mlEDgE7EQEREBERAREQEjekHGQDg5GfI+o9DJIgcAnYiAiIgIiICIiAiIgIiICIiAnjwhndgZIxnzwM4Hy5P5z3EBERAREQERED//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00034" y="1571612"/>
            <a:ext cx="7929618" cy="457203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b="1" dirty="0" smtClean="0"/>
              <a:t>Mucus &amp; Hormones</a:t>
            </a:r>
            <a:endParaRPr lang="en-GB" b="1" dirty="0"/>
          </a:p>
        </p:txBody>
      </p:sp>
      <p:sp>
        <p:nvSpPr>
          <p:cNvPr id="3" name="Content Placeholder 2"/>
          <p:cNvSpPr>
            <a:spLocks noGrp="1"/>
          </p:cNvSpPr>
          <p:nvPr>
            <p:ph idx="1"/>
          </p:nvPr>
        </p:nvSpPr>
        <p:spPr>
          <a:xfrm>
            <a:off x="1643042" y="2214554"/>
            <a:ext cx="7043758" cy="3911609"/>
          </a:xfrm>
        </p:spPr>
        <p:txBody>
          <a:bodyPr>
            <a:normAutofit/>
          </a:bodyPr>
          <a:lstStyle/>
          <a:p>
            <a:pPr>
              <a:buNone/>
            </a:pPr>
            <a:r>
              <a:rPr lang="en-GB" dirty="0" smtClean="0"/>
              <a:t>	Presence or absence of mucus,</a:t>
            </a:r>
          </a:p>
          <a:p>
            <a:pPr>
              <a:buNone/>
            </a:pPr>
            <a:r>
              <a:rPr lang="en-GB" dirty="0" smtClean="0"/>
              <a:t>    and the varying types are a direct reflection of hormonal changes. Charting the variations is vital for providing an overview of hormone patterns. </a:t>
            </a:r>
          </a:p>
          <a:p>
            <a:pPr lvl="0"/>
            <a:endParaRPr lang="en-GB" dirty="0" smtClean="0"/>
          </a:p>
          <a:p>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00034" y="1571612"/>
            <a:ext cx="7929618" cy="457203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b="1" dirty="0" smtClean="0"/>
              <a:t>Mucus &amp; Hormones</a:t>
            </a:r>
            <a:endParaRPr lang="en-GB" b="1" dirty="0"/>
          </a:p>
        </p:txBody>
      </p:sp>
      <p:sp>
        <p:nvSpPr>
          <p:cNvPr id="3" name="Content Placeholder 2"/>
          <p:cNvSpPr>
            <a:spLocks noGrp="1"/>
          </p:cNvSpPr>
          <p:nvPr>
            <p:ph idx="1"/>
          </p:nvPr>
        </p:nvSpPr>
        <p:spPr>
          <a:xfrm>
            <a:off x="1643042" y="2214554"/>
            <a:ext cx="7043758" cy="3911609"/>
          </a:xfrm>
        </p:spPr>
        <p:txBody>
          <a:bodyPr>
            <a:normAutofit/>
          </a:bodyPr>
          <a:lstStyle/>
          <a:p>
            <a:pPr>
              <a:buNone/>
            </a:pPr>
            <a:r>
              <a:rPr lang="en-GB" dirty="0" smtClean="0"/>
              <a:t>	Mucus that has </a:t>
            </a:r>
            <a:r>
              <a:rPr lang="en-GB" b="1" dirty="0" smtClean="0"/>
              <a:t>changing characteristics</a:t>
            </a:r>
            <a:r>
              <a:rPr lang="en-GB" dirty="0" smtClean="0"/>
              <a:t> indicates the </a:t>
            </a:r>
          </a:p>
          <a:p>
            <a:pPr>
              <a:buNone/>
            </a:pPr>
            <a:r>
              <a:rPr lang="en-GB" dirty="0" smtClean="0"/>
              <a:t>	approach of ovulation. </a:t>
            </a:r>
          </a:p>
          <a:p>
            <a:pPr>
              <a:buNone/>
            </a:pPr>
            <a:r>
              <a:rPr lang="en-GB" b="1" dirty="0" smtClean="0"/>
              <a:t>	Absence of mucus or non changing</a:t>
            </a:r>
            <a:r>
              <a:rPr lang="en-GB" dirty="0" smtClean="0"/>
              <a:t> pattern of mucus indicates infertility</a:t>
            </a:r>
          </a:p>
          <a:p>
            <a:pPr lvl="0"/>
            <a:endParaRPr lang="en-GB" dirty="0" smtClean="0"/>
          </a:p>
          <a:p>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Menstrual Cycle</a:t>
            </a:r>
            <a:endParaRPr lang="en-GB" b="1" dirty="0"/>
          </a:p>
        </p:txBody>
      </p:sp>
      <p:sp>
        <p:nvSpPr>
          <p:cNvPr id="3" name="Content Placeholder 2"/>
          <p:cNvSpPr>
            <a:spLocks noGrp="1"/>
          </p:cNvSpPr>
          <p:nvPr>
            <p:ph idx="1"/>
          </p:nvPr>
        </p:nvSpPr>
        <p:spPr/>
        <p:txBody>
          <a:bodyPr>
            <a:normAutofit/>
          </a:bodyPr>
          <a:lstStyle/>
          <a:p>
            <a:pPr lvl="0">
              <a:buNone/>
            </a:pPr>
            <a:r>
              <a:rPr lang="en-US" sz="5100" dirty="0" smtClean="0"/>
              <a:t>	</a:t>
            </a:r>
            <a:endParaRPr lang="en-GB" sz="5100" dirty="0"/>
          </a:p>
          <a:p>
            <a:pPr>
              <a:buNone/>
            </a:pPr>
            <a:endParaRPr lang="en-GB" sz="5100" dirty="0"/>
          </a:p>
          <a:p>
            <a:pPr lvl="0"/>
            <a:endParaRPr lang="en-GB" dirty="0"/>
          </a:p>
          <a:p>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pic>
        <p:nvPicPr>
          <p:cNvPr id="5" name="Picture 4" descr="menstrual calender.jpg"/>
          <p:cNvPicPr/>
          <p:nvPr/>
        </p:nvPicPr>
        <p:blipFill>
          <a:blip r:embed="rId4"/>
          <a:stretch>
            <a:fillRect/>
          </a:stretch>
        </p:blipFill>
        <p:spPr>
          <a:xfrm>
            <a:off x="4000496" y="2071678"/>
            <a:ext cx="4640601" cy="3948131"/>
          </a:xfrm>
          <a:prstGeom prst="rect">
            <a:avLst/>
          </a:prstGeom>
        </p:spPr>
      </p:pic>
      <p:sp>
        <p:nvSpPr>
          <p:cNvPr id="6" name="TextBox 5"/>
          <p:cNvSpPr txBox="1"/>
          <p:nvPr/>
        </p:nvSpPr>
        <p:spPr>
          <a:xfrm>
            <a:off x="500034" y="2143116"/>
            <a:ext cx="3357586" cy="2862322"/>
          </a:xfrm>
          <a:prstGeom prst="rect">
            <a:avLst/>
          </a:prstGeom>
          <a:noFill/>
        </p:spPr>
        <p:txBody>
          <a:bodyPr wrap="square" rtlCol="0">
            <a:spAutoFit/>
          </a:bodyPr>
          <a:lstStyle/>
          <a:p>
            <a:r>
              <a:rPr lang="en-GB" sz="3600" b="1" dirty="0" smtClean="0"/>
              <a:t>4 Stages of Cycle</a:t>
            </a:r>
          </a:p>
          <a:p>
            <a:pPr>
              <a:buFont typeface="Arial" pitchFamily="34" charset="0"/>
              <a:buChar char="•"/>
            </a:pPr>
            <a:r>
              <a:rPr lang="en-GB" sz="3600" dirty="0" smtClean="0"/>
              <a:t>Menses</a:t>
            </a:r>
          </a:p>
          <a:p>
            <a:pPr>
              <a:buFont typeface="Arial" pitchFamily="34" charset="0"/>
              <a:buChar char="•"/>
            </a:pPr>
            <a:r>
              <a:rPr lang="en-GB" sz="3600" dirty="0" smtClean="0"/>
              <a:t>Follicular Phase</a:t>
            </a:r>
          </a:p>
          <a:p>
            <a:pPr>
              <a:buFont typeface="Arial" pitchFamily="34" charset="0"/>
              <a:buChar char="•"/>
            </a:pPr>
            <a:r>
              <a:rPr lang="en-GB" sz="3600" dirty="0" smtClean="0"/>
              <a:t>Ovulation</a:t>
            </a:r>
          </a:p>
          <a:p>
            <a:pPr>
              <a:buFont typeface="Arial" pitchFamily="34" charset="0"/>
              <a:buChar char="•"/>
            </a:pPr>
            <a:r>
              <a:rPr lang="en-GB" sz="3600" dirty="0" smtClean="0"/>
              <a:t>Luteal Phase</a:t>
            </a:r>
            <a:endParaRPr lang="en-GB"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00034" y="1571612"/>
            <a:ext cx="7929618" cy="457203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b="1" dirty="0" smtClean="0"/>
              <a:t>Mucus &amp; Sperm</a:t>
            </a:r>
            <a:endParaRPr lang="en-GB" b="1" dirty="0"/>
          </a:p>
        </p:txBody>
      </p:sp>
      <p:sp>
        <p:nvSpPr>
          <p:cNvPr id="3" name="Content Placeholder 2"/>
          <p:cNvSpPr>
            <a:spLocks noGrp="1"/>
          </p:cNvSpPr>
          <p:nvPr>
            <p:ph idx="1"/>
          </p:nvPr>
        </p:nvSpPr>
        <p:spPr>
          <a:xfrm>
            <a:off x="1643042" y="2214554"/>
            <a:ext cx="7043758" cy="3911609"/>
          </a:xfrm>
        </p:spPr>
        <p:txBody>
          <a:bodyPr>
            <a:normAutofit/>
          </a:bodyPr>
          <a:lstStyle/>
          <a:p>
            <a:pPr>
              <a:buNone/>
            </a:pPr>
            <a:r>
              <a:rPr lang="en-GB" dirty="0" smtClean="0"/>
              <a:t>	</a:t>
            </a:r>
            <a:r>
              <a:rPr lang="en-GB" b="1" dirty="0" smtClean="0"/>
              <a:t>Sperm</a:t>
            </a:r>
            <a:r>
              <a:rPr lang="en-GB" dirty="0" smtClean="0"/>
              <a:t> cells depend on </a:t>
            </a:r>
          </a:p>
          <a:p>
            <a:pPr>
              <a:buNone/>
            </a:pPr>
            <a:r>
              <a:rPr lang="en-GB" b="1" dirty="0" smtClean="0"/>
              <a:t>	Fertile mucus (S mucus)</a:t>
            </a:r>
            <a:r>
              <a:rPr lang="en-GB" dirty="0" smtClean="0"/>
              <a:t> for their survival and their ability to reach and fertilise the egg.  </a:t>
            </a:r>
          </a:p>
          <a:p>
            <a:pPr>
              <a:buNone/>
            </a:pPr>
            <a:r>
              <a:rPr lang="en-GB" dirty="0" smtClean="0"/>
              <a:t>	This presents as </a:t>
            </a:r>
            <a:r>
              <a:rPr lang="en-GB" i="1" dirty="0" smtClean="0"/>
              <a:t>wet &amp; slippery </a:t>
            </a:r>
          </a:p>
          <a:p>
            <a:pPr>
              <a:buNone/>
            </a:pPr>
            <a:r>
              <a:rPr lang="en-GB" i="1" dirty="0" smtClean="0"/>
              <a:t>	with an egg white appearance</a:t>
            </a:r>
            <a:endParaRPr lang="en-GB" dirty="0" smtClean="0"/>
          </a:p>
          <a:p>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G Mucus</a:t>
            </a:r>
            <a:endParaRPr lang="en-GB" b="1" dirty="0"/>
          </a:p>
        </p:txBody>
      </p:sp>
      <p:sp>
        <p:nvSpPr>
          <p:cNvPr id="3" name="Content Placeholder 2"/>
          <p:cNvSpPr>
            <a:spLocks noGrp="1"/>
          </p:cNvSpPr>
          <p:nvPr>
            <p:ph idx="1"/>
          </p:nvPr>
        </p:nvSpPr>
        <p:spPr>
          <a:xfrm>
            <a:off x="857224" y="1785926"/>
            <a:ext cx="7643866" cy="4286280"/>
          </a:xfrm>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en-GB" b="1" dirty="0" smtClean="0"/>
              <a:t>Gatekeeper</a:t>
            </a:r>
            <a:endParaRPr lang="en-GB" dirty="0" smtClean="0"/>
          </a:p>
          <a:p>
            <a:r>
              <a:rPr lang="en-GB" dirty="0" smtClean="0"/>
              <a:t>Forms a plug at the cervix at end of menstruation until the beginning of fertile phase and again after ovulation until menstruation. Closes up the cervix preventing sperm from entering, has antibiotic properties, protecting from infection.</a:t>
            </a:r>
          </a:p>
          <a:p>
            <a:pPr>
              <a:buNone/>
            </a:pPr>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G Mucus</a:t>
            </a:r>
            <a:endParaRPr lang="en-GB" b="1"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pic>
        <p:nvPicPr>
          <p:cNvPr id="6" name="Content Placeholder 5" descr="G Mucus.png"/>
          <p:cNvPicPr>
            <a:picLocks noGrp="1" noChangeAspect="1"/>
          </p:cNvPicPr>
          <p:nvPr>
            <p:ph idx="1"/>
          </p:nvPr>
        </p:nvPicPr>
        <p:blipFill>
          <a:blip r:embed="rId4"/>
          <a:stretch>
            <a:fillRect/>
          </a:stretch>
        </p:blipFill>
        <p:spPr>
          <a:xfrm>
            <a:off x="4000496" y="1142984"/>
            <a:ext cx="4346110" cy="5523745"/>
          </a:xfrm>
        </p:spPr>
      </p:pic>
      <p:sp>
        <p:nvSpPr>
          <p:cNvPr id="7" name="TextBox 6"/>
          <p:cNvSpPr txBox="1"/>
          <p:nvPr/>
        </p:nvSpPr>
        <p:spPr>
          <a:xfrm>
            <a:off x="642910" y="2071678"/>
            <a:ext cx="3429024" cy="2062103"/>
          </a:xfrm>
          <a:prstGeom prst="rect">
            <a:avLst/>
          </a:prstGeom>
          <a:noFill/>
        </p:spPr>
        <p:txBody>
          <a:bodyPr wrap="square" rtlCol="0">
            <a:spAutoFit/>
          </a:bodyPr>
          <a:lstStyle/>
          <a:p>
            <a:r>
              <a:rPr lang="en-GB" sz="3200" dirty="0" smtClean="0"/>
              <a:t>Dry sensation</a:t>
            </a:r>
          </a:p>
          <a:p>
            <a:endParaRPr lang="en-GB" sz="3200" dirty="0" smtClean="0"/>
          </a:p>
          <a:p>
            <a:r>
              <a:rPr lang="en-GB" sz="3200" dirty="0" smtClean="0"/>
              <a:t>Nothing seen or felt</a:t>
            </a:r>
            <a:endParaRPr lang="en-GB"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L Mucus</a:t>
            </a:r>
            <a:endParaRPr lang="en-GB" b="1" dirty="0"/>
          </a:p>
        </p:txBody>
      </p:sp>
      <p:sp>
        <p:nvSpPr>
          <p:cNvPr id="3" name="Content Placeholder 2"/>
          <p:cNvSpPr>
            <a:spLocks noGrp="1"/>
          </p:cNvSpPr>
          <p:nvPr>
            <p:ph idx="1"/>
          </p:nvPr>
        </p:nvSpPr>
        <p:spPr>
          <a:xfrm>
            <a:off x="857224" y="1785926"/>
            <a:ext cx="7643866" cy="4286280"/>
          </a:xfrm>
        </p:spPr>
        <p:style>
          <a:lnRef idx="1">
            <a:schemeClr val="accent4"/>
          </a:lnRef>
          <a:fillRef idx="2">
            <a:schemeClr val="accent4"/>
          </a:fillRef>
          <a:effectRef idx="1">
            <a:schemeClr val="accent4"/>
          </a:effectRef>
          <a:fontRef idx="minor">
            <a:schemeClr val="dk1"/>
          </a:fontRef>
        </p:style>
        <p:txBody>
          <a:bodyPr>
            <a:normAutofit/>
          </a:bodyPr>
          <a:lstStyle/>
          <a:p>
            <a:pPr>
              <a:buNone/>
            </a:pPr>
            <a:r>
              <a:rPr lang="en-GB" b="1" dirty="0" smtClean="0"/>
              <a:t>Eliminator</a:t>
            </a:r>
            <a:endParaRPr lang="en-GB" dirty="0" smtClean="0"/>
          </a:p>
          <a:p>
            <a:r>
              <a:rPr lang="en-GB" dirty="0" smtClean="0"/>
              <a:t>Attracts and eliminates low quality sperm</a:t>
            </a:r>
          </a:p>
          <a:p>
            <a:pPr>
              <a:buNone/>
            </a:pPr>
            <a:endParaRPr lang="en-GB" dirty="0" smtClean="0"/>
          </a:p>
          <a:p>
            <a:pPr>
              <a:buNone/>
            </a:pPr>
            <a:r>
              <a:rPr lang="en-GB" dirty="0" smtClean="0"/>
              <a:t>Creamy, sticky, pasty, crumbly. </a:t>
            </a:r>
          </a:p>
          <a:p>
            <a:pPr>
              <a:buNone/>
            </a:pPr>
            <a:r>
              <a:rPr lang="en-GB" dirty="0" smtClean="0"/>
              <a:t>White/cream colour</a:t>
            </a:r>
          </a:p>
          <a:p>
            <a:pPr>
              <a:buNone/>
            </a:pPr>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L Mucus</a:t>
            </a:r>
            <a:endParaRPr lang="en-GB" b="1"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pic>
        <p:nvPicPr>
          <p:cNvPr id="5" name="Picture 4" descr="S &amp; P.png"/>
          <p:cNvPicPr>
            <a:picLocks noChangeAspect="1"/>
          </p:cNvPicPr>
          <p:nvPr/>
        </p:nvPicPr>
        <p:blipFill>
          <a:blip r:embed="rId4"/>
          <a:stretch>
            <a:fillRect/>
          </a:stretch>
        </p:blipFill>
        <p:spPr>
          <a:xfrm>
            <a:off x="5243492" y="1142984"/>
            <a:ext cx="3900508" cy="5510241"/>
          </a:xfrm>
          <a:prstGeom prst="rect">
            <a:avLst/>
          </a:prstGeom>
        </p:spPr>
      </p:pic>
      <p:pic>
        <p:nvPicPr>
          <p:cNvPr id="7" name="Content Placeholder 6"/>
          <p:cNvPicPr>
            <a:picLocks noGrp="1"/>
          </p:cNvPicPr>
          <p:nvPr>
            <p:ph idx="1"/>
          </p:nvPr>
        </p:nvPicPr>
        <p:blipFill>
          <a:blip r:embed="rId5"/>
          <a:srcRect/>
          <a:stretch>
            <a:fillRect/>
          </a:stretch>
        </p:blipFill>
        <p:spPr bwMode="auto">
          <a:xfrm>
            <a:off x="857224" y="1714488"/>
            <a:ext cx="4286280" cy="300039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 Mucus</a:t>
            </a:r>
            <a:endParaRPr lang="en-GB" b="1" dirty="0"/>
          </a:p>
        </p:txBody>
      </p:sp>
      <p:sp>
        <p:nvSpPr>
          <p:cNvPr id="3" name="Content Placeholder 2"/>
          <p:cNvSpPr>
            <a:spLocks noGrp="1"/>
          </p:cNvSpPr>
          <p:nvPr>
            <p:ph idx="1"/>
          </p:nvPr>
        </p:nvSpPr>
        <p:spPr>
          <a:xfrm>
            <a:off x="857224" y="1785926"/>
            <a:ext cx="7643866" cy="4286280"/>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en-GB" b="1" dirty="0" smtClean="0"/>
              <a:t>Fertile</a:t>
            </a:r>
            <a:endParaRPr lang="en-GB" dirty="0" smtClean="0"/>
          </a:p>
          <a:p>
            <a:r>
              <a:rPr lang="en-GB" dirty="0" smtClean="0"/>
              <a:t>Has vertical channels which assists the sperm to swim up the vaginal canal towards the ovum. Nourishes and protects the sperm for 3-5 days.</a:t>
            </a:r>
          </a:p>
          <a:p>
            <a:r>
              <a:rPr lang="en-GB" dirty="0" smtClean="0"/>
              <a:t>Feel damper increasing to wet</a:t>
            </a:r>
          </a:p>
          <a:p>
            <a:r>
              <a:rPr lang="en-GB" dirty="0" smtClean="0"/>
              <a:t>Start to see clearer appearance</a:t>
            </a:r>
          </a:p>
          <a:p>
            <a:pPr>
              <a:buNone/>
            </a:pPr>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 Mucus</a:t>
            </a:r>
            <a:endParaRPr lang="en-GB" b="1"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pic>
        <p:nvPicPr>
          <p:cNvPr id="6" name="il_fi"/>
          <p:cNvPicPr>
            <a:picLocks noGrp="1"/>
          </p:cNvPicPr>
          <p:nvPr>
            <p:ph idx="1"/>
          </p:nvPr>
        </p:nvPicPr>
        <p:blipFill>
          <a:blip r:embed="rId4"/>
          <a:srcRect/>
          <a:stretch>
            <a:fillRect/>
          </a:stretch>
        </p:blipFill>
        <p:spPr bwMode="auto">
          <a:xfrm>
            <a:off x="2285984" y="1928802"/>
            <a:ext cx="4143404" cy="371477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P Mucus</a:t>
            </a:r>
            <a:endParaRPr lang="en-GB" b="1" dirty="0"/>
          </a:p>
        </p:txBody>
      </p:sp>
      <p:sp>
        <p:nvSpPr>
          <p:cNvPr id="3" name="Content Placeholder 2"/>
          <p:cNvSpPr>
            <a:spLocks noGrp="1"/>
          </p:cNvSpPr>
          <p:nvPr>
            <p:ph idx="1"/>
          </p:nvPr>
        </p:nvSpPr>
        <p:spPr>
          <a:xfrm>
            <a:off x="857224" y="1785926"/>
            <a:ext cx="7643866" cy="4286280"/>
          </a:xfrm>
        </p:spPr>
        <p:style>
          <a:lnRef idx="1">
            <a:schemeClr val="accent5"/>
          </a:lnRef>
          <a:fillRef idx="2">
            <a:schemeClr val="accent5"/>
          </a:fillRef>
          <a:effectRef idx="1">
            <a:schemeClr val="accent5"/>
          </a:effectRef>
          <a:fontRef idx="minor">
            <a:schemeClr val="dk1"/>
          </a:fontRef>
        </p:style>
        <p:txBody>
          <a:bodyPr>
            <a:normAutofit/>
          </a:bodyPr>
          <a:lstStyle/>
          <a:p>
            <a:pPr>
              <a:buNone/>
            </a:pPr>
            <a:r>
              <a:rPr lang="en-GB" b="1" dirty="0" smtClean="0"/>
              <a:t>Lubrication &amp; Elimination</a:t>
            </a:r>
            <a:endParaRPr lang="en-GB" dirty="0" smtClean="0"/>
          </a:p>
          <a:p>
            <a:r>
              <a:rPr lang="en-GB" dirty="0" smtClean="0"/>
              <a:t>1</a:t>
            </a:r>
            <a:r>
              <a:rPr lang="en-GB" baseline="30000" dirty="0" smtClean="0"/>
              <a:t>st</a:t>
            </a:r>
            <a:r>
              <a:rPr lang="en-GB" dirty="0" smtClean="0"/>
              <a:t> released with L mucus to dislodge the G mucus plug</a:t>
            </a:r>
          </a:p>
          <a:p>
            <a:r>
              <a:rPr lang="en-GB" dirty="0" smtClean="0"/>
              <a:t>2</a:t>
            </a:r>
            <a:r>
              <a:rPr lang="en-GB" baseline="30000" dirty="0" smtClean="0"/>
              <a:t>nd</a:t>
            </a:r>
            <a:r>
              <a:rPr lang="en-GB" dirty="0" smtClean="0"/>
              <a:t> released with S mucus to make the slipper and wet sensation. Also eliminates the low quality sperm</a:t>
            </a:r>
          </a:p>
          <a:p>
            <a:r>
              <a:rPr lang="en-GB" dirty="0" smtClean="0"/>
              <a:t>Egg White Mucus when with S mucus</a:t>
            </a:r>
          </a:p>
          <a:p>
            <a:pPr>
              <a:buNone/>
            </a:pPr>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	Order of Mucus during Cycle</a:t>
            </a:r>
            <a:endParaRPr lang="en-GB" b="1"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	Mucus Chart Symbols</a:t>
            </a:r>
            <a:endParaRPr lang="en-GB" b="1"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graphicFrame>
        <p:nvGraphicFramePr>
          <p:cNvPr id="5" name="Table 4"/>
          <p:cNvGraphicFramePr>
            <a:graphicFrameLocks noGrp="1"/>
          </p:cNvGraphicFramePr>
          <p:nvPr/>
        </p:nvGraphicFramePr>
        <p:xfrm>
          <a:off x="928662" y="2057400"/>
          <a:ext cx="7500989" cy="4160520"/>
        </p:xfrm>
        <a:graphic>
          <a:graphicData uri="http://schemas.openxmlformats.org/drawingml/2006/table">
            <a:tbl>
              <a:tblPr/>
              <a:tblGrid>
                <a:gridCol w="3482923"/>
                <a:gridCol w="4018066"/>
              </a:tblGrid>
              <a:tr h="372905">
                <a:tc>
                  <a:txBody>
                    <a:bodyPr/>
                    <a:lstStyle/>
                    <a:p>
                      <a:pPr>
                        <a:lnSpc>
                          <a:spcPct val="150000"/>
                        </a:lnSpc>
                        <a:spcAft>
                          <a:spcPts val="0"/>
                        </a:spcAft>
                      </a:pPr>
                      <a:r>
                        <a:rPr lang="en-US" sz="2000" b="1" dirty="0">
                          <a:latin typeface="Cambria"/>
                          <a:ea typeface="Times New Roman"/>
                        </a:rPr>
                        <a:t>Symbol</a:t>
                      </a:r>
                      <a:endParaRPr lang="en-GB"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nSpc>
                          <a:spcPct val="150000"/>
                        </a:lnSpc>
                        <a:spcAft>
                          <a:spcPts val="0"/>
                        </a:spcAft>
                      </a:pPr>
                      <a:r>
                        <a:rPr lang="en-US" sz="2000" b="1" dirty="0">
                          <a:latin typeface="Cambria"/>
                          <a:ea typeface="Times New Roman"/>
                        </a:rPr>
                        <a:t>Description</a:t>
                      </a:r>
                      <a:endParaRPr lang="en-GB" sz="20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372905">
                <a:tc>
                  <a:txBody>
                    <a:bodyPr/>
                    <a:lstStyle/>
                    <a:p>
                      <a:pPr>
                        <a:lnSpc>
                          <a:spcPct val="150000"/>
                        </a:lnSpc>
                        <a:spcAft>
                          <a:spcPts val="0"/>
                        </a:spcAft>
                      </a:pPr>
                      <a:r>
                        <a:rPr lang="en-US" sz="1800">
                          <a:latin typeface="Cambria"/>
                          <a:ea typeface="Times New Roman"/>
                        </a:rPr>
                        <a:t>•</a:t>
                      </a:r>
                      <a:endParaRPr lang="en-GB"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dirty="0">
                          <a:latin typeface="Cambria"/>
                          <a:ea typeface="Times New Roman"/>
                        </a:rPr>
                        <a:t>Bleed</a:t>
                      </a:r>
                      <a:endParaRPr lang="en-GB"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905">
                <a:tc>
                  <a:txBody>
                    <a:bodyPr/>
                    <a:lstStyle/>
                    <a:p>
                      <a:pPr>
                        <a:lnSpc>
                          <a:spcPct val="150000"/>
                        </a:lnSpc>
                        <a:spcAft>
                          <a:spcPts val="0"/>
                        </a:spcAft>
                      </a:pPr>
                      <a:r>
                        <a:rPr lang="en-US" sz="1800">
                          <a:latin typeface="Cambria"/>
                          <a:ea typeface="Times New Roman"/>
                        </a:rPr>
                        <a:t>¨</a:t>
                      </a:r>
                      <a:endParaRPr lang="en-GB"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dirty="0">
                          <a:latin typeface="Cambria"/>
                          <a:ea typeface="Times New Roman"/>
                        </a:rPr>
                        <a:t>Spotting</a:t>
                      </a:r>
                      <a:endParaRPr lang="en-GB"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905">
                <a:tc>
                  <a:txBody>
                    <a:bodyPr/>
                    <a:lstStyle/>
                    <a:p>
                      <a:pPr>
                        <a:lnSpc>
                          <a:spcPct val="150000"/>
                        </a:lnSpc>
                        <a:spcAft>
                          <a:spcPts val="0"/>
                        </a:spcAft>
                      </a:pPr>
                      <a:r>
                        <a:rPr lang="en-US" sz="1800">
                          <a:latin typeface="Cambria"/>
                          <a:ea typeface="Times New Roman"/>
                        </a:rPr>
                        <a:t>I</a:t>
                      </a:r>
                      <a:endParaRPr lang="en-GB"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dirty="0">
                          <a:latin typeface="Cambria"/>
                          <a:ea typeface="Times New Roman"/>
                        </a:rPr>
                        <a:t>Intercourse</a:t>
                      </a:r>
                      <a:endParaRPr lang="en-GB"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905">
                <a:tc>
                  <a:txBody>
                    <a:bodyPr/>
                    <a:lstStyle/>
                    <a:p>
                      <a:pPr>
                        <a:lnSpc>
                          <a:spcPct val="150000"/>
                        </a:lnSpc>
                        <a:spcAft>
                          <a:spcPts val="0"/>
                        </a:spcAft>
                      </a:pPr>
                      <a:r>
                        <a:rPr lang="en-US" sz="1800">
                          <a:latin typeface="Cambria"/>
                          <a:ea typeface="Times New Roman"/>
                        </a:rPr>
                        <a:t>|</a:t>
                      </a:r>
                      <a:endParaRPr lang="en-GB"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dirty="0">
                          <a:latin typeface="Cambria"/>
                          <a:ea typeface="Times New Roman"/>
                        </a:rPr>
                        <a:t>Dry days – nothing felt or seen</a:t>
                      </a:r>
                      <a:endParaRPr lang="en-GB"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811">
                <a:tc>
                  <a:txBody>
                    <a:bodyPr/>
                    <a:lstStyle/>
                    <a:p>
                      <a:pPr>
                        <a:lnSpc>
                          <a:spcPct val="150000"/>
                        </a:lnSpc>
                        <a:spcAft>
                          <a:spcPts val="0"/>
                        </a:spcAft>
                      </a:pPr>
                      <a:r>
                        <a:rPr lang="en-US" sz="1800">
                          <a:latin typeface="Cambria"/>
                          <a:ea typeface="Times New Roman"/>
                        </a:rPr>
                        <a:t>O</a:t>
                      </a:r>
                      <a:endParaRPr lang="en-GB"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dirty="0">
                          <a:latin typeface="Cambria"/>
                          <a:ea typeface="Times New Roman"/>
                        </a:rPr>
                        <a:t>Fertile Mucus – any other description (creamy, thick, sticky etc…)</a:t>
                      </a:r>
                      <a:endParaRPr lang="en-GB"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811">
                <a:tc>
                  <a:txBody>
                    <a:bodyPr/>
                    <a:lstStyle/>
                    <a:p>
                      <a:pPr>
                        <a:lnSpc>
                          <a:spcPct val="150000"/>
                        </a:lnSpc>
                        <a:spcAft>
                          <a:spcPts val="0"/>
                        </a:spcAft>
                      </a:pPr>
                      <a:r>
                        <a:rPr lang="en-US" sz="1800">
                          <a:latin typeface="Cambria"/>
                          <a:ea typeface="Times New Roman"/>
                        </a:rPr>
                        <a:t>X</a:t>
                      </a:r>
                      <a:endParaRPr lang="en-GB"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dirty="0">
                          <a:latin typeface="Cambria"/>
                          <a:ea typeface="Times New Roman"/>
                        </a:rPr>
                        <a:t>Peak day – this is the last day of slippery sensation</a:t>
                      </a:r>
                      <a:endParaRPr lang="en-GB"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905">
                <a:tc>
                  <a:txBody>
                    <a:bodyPr/>
                    <a:lstStyle/>
                    <a:p>
                      <a:pPr>
                        <a:lnSpc>
                          <a:spcPct val="150000"/>
                        </a:lnSpc>
                        <a:spcAft>
                          <a:spcPts val="0"/>
                        </a:spcAft>
                      </a:pPr>
                      <a:r>
                        <a:rPr lang="en-US" sz="1800">
                          <a:latin typeface="Cambria"/>
                          <a:ea typeface="Times New Roman"/>
                        </a:rPr>
                        <a:t>1,2,3</a:t>
                      </a:r>
                      <a:endParaRPr lang="en-GB"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dirty="0">
                          <a:latin typeface="Cambria"/>
                          <a:ea typeface="Times New Roman"/>
                        </a:rPr>
                        <a:t>The 3 days after ovulation</a:t>
                      </a:r>
                      <a:endParaRPr lang="en-GB"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Hormones in Cycle</a:t>
            </a:r>
            <a:endParaRPr lang="en-GB" b="1" dirty="0"/>
          </a:p>
        </p:txBody>
      </p:sp>
      <p:sp>
        <p:nvSpPr>
          <p:cNvPr id="3" name="Content Placeholder 2"/>
          <p:cNvSpPr>
            <a:spLocks noGrp="1"/>
          </p:cNvSpPr>
          <p:nvPr>
            <p:ph idx="1"/>
          </p:nvPr>
        </p:nvSpPr>
        <p:spPr>
          <a:xfrm>
            <a:off x="500034" y="1571612"/>
            <a:ext cx="8229600" cy="4525963"/>
          </a:xfrm>
        </p:spPr>
        <p:txBody>
          <a:bodyPr>
            <a:normAutofit/>
          </a:bodyPr>
          <a:lstStyle/>
          <a:p>
            <a:pPr lvl="0">
              <a:buNone/>
            </a:pPr>
            <a:r>
              <a:rPr lang="en-US" sz="5100" dirty="0" smtClean="0"/>
              <a:t>	</a:t>
            </a:r>
            <a:endParaRPr lang="en-GB" sz="5100" dirty="0"/>
          </a:p>
          <a:p>
            <a:pPr>
              <a:buNone/>
            </a:pPr>
            <a:endParaRPr lang="en-GB" sz="5100" dirty="0"/>
          </a:p>
          <a:p>
            <a:pPr lvl="0"/>
            <a:endParaRPr lang="en-GB" dirty="0"/>
          </a:p>
          <a:p>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pic>
        <p:nvPicPr>
          <p:cNvPr id="5" name="Picture 4" descr="hormones.jpg"/>
          <p:cNvPicPr>
            <a:picLocks noChangeAspect="1"/>
          </p:cNvPicPr>
          <p:nvPr/>
        </p:nvPicPr>
        <p:blipFill>
          <a:blip r:embed="rId4"/>
          <a:stretch>
            <a:fillRect/>
          </a:stretch>
        </p:blipFill>
        <p:spPr>
          <a:xfrm>
            <a:off x="857224" y="1428736"/>
            <a:ext cx="4524396" cy="4524396"/>
          </a:xfrm>
          <a:prstGeom prst="rect">
            <a:avLst/>
          </a:prstGeom>
        </p:spPr>
      </p:pic>
      <p:sp>
        <p:nvSpPr>
          <p:cNvPr id="6" name="TextBox 5"/>
          <p:cNvSpPr txBox="1"/>
          <p:nvPr/>
        </p:nvSpPr>
        <p:spPr>
          <a:xfrm>
            <a:off x="5429256" y="2000240"/>
            <a:ext cx="3357586" cy="4431983"/>
          </a:xfrm>
          <a:prstGeom prst="rect">
            <a:avLst/>
          </a:prstGeom>
          <a:noFill/>
        </p:spPr>
        <p:txBody>
          <a:bodyPr wrap="square" rtlCol="0">
            <a:spAutoFit/>
          </a:bodyPr>
          <a:lstStyle/>
          <a:p>
            <a:pPr lvl="0"/>
            <a:r>
              <a:rPr lang="en-GB" sz="3200" b="1" dirty="0" smtClean="0"/>
              <a:t>Ovaries Produce</a:t>
            </a:r>
            <a:r>
              <a:rPr lang="en-GB" sz="3200" dirty="0" smtClean="0"/>
              <a:t>: Oestrogen &amp; Progesterone</a:t>
            </a:r>
          </a:p>
          <a:p>
            <a:pPr lvl="0"/>
            <a:endParaRPr lang="en-GB" sz="3200" b="1" dirty="0" smtClean="0"/>
          </a:p>
          <a:p>
            <a:pPr lvl="0"/>
            <a:r>
              <a:rPr lang="en-GB" sz="3200" b="1" dirty="0" smtClean="0"/>
              <a:t>Pituitary Produce</a:t>
            </a:r>
            <a:r>
              <a:rPr lang="en-GB" sz="3200" dirty="0" smtClean="0"/>
              <a:t>: </a:t>
            </a:r>
            <a:r>
              <a:rPr lang="en-GB" sz="3200" dirty="0" err="1" smtClean="0"/>
              <a:t>FSH</a:t>
            </a:r>
            <a:r>
              <a:rPr lang="en-GB" sz="3200" dirty="0" smtClean="0"/>
              <a:t> &amp; </a:t>
            </a:r>
            <a:r>
              <a:rPr lang="en-GB" sz="3200" dirty="0" err="1" smtClean="0"/>
              <a:t>LH</a:t>
            </a:r>
            <a:r>
              <a:rPr lang="en-GB" sz="3200" dirty="0" smtClean="0"/>
              <a:t> </a:t>
            </a:r>
          </a:p>
          <a:p>
            <a:pPr lvl="0"/>
            <a:r>
              <a:rPr lang="en-GB" sz="2400" dirty="0" smtClean="0"/>
              <a:t>(Follicle Stimulating Hormone &amp; </a:t>
            </a:r>
            <a:r>
              <a:rPr lang="en-GB" sz="2400" dirty="0" err="1" smtClean="0"/>
              <a:t>Lutenising</a:t>
            </a:r>
            <a:r>
              <a:rPr lang="en-GB" sz="2400" dirty="0" smtClean="0"/>
              <a:t> Hormone)</a:t>
            </a:r>
          </a:p>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	Sample of a Mucus Chart </a:t>
            </a:r>
            <a:endParaRPr lang="en-GB" b="1"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pic>
        <p:nvPicPr>
          <p:cNvPr id="6" name="Picture 5"/>
          <p:cNvPicPr/>
          <p:nvPr/>
        </p:nvPicPr>
        <p:blipFill>
          <a:blip r:embed="rId4" cstate="print"/>
          <a:srcRect/>
          <a:stretch>
            <a:fillRect/>
          </a:stretch>
        </p:blipFill>
        <p:spPr bwMode="auto">
          <a:xfrm>
            <a:off x="428596" y="1428737"/>
            <a:ext cx="7929618" cy="485778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500306"/>
            <a:ext cx="8229600" cy="1143000"/>
          </a:xfrm>
        </p:spPr>
        <p:txBody>
          <a:bodyPr>
            <a:normAutofit/>
          </a:bodyPr>
          <a:lstStyle/>
          <a:p>
            <a:pPr algn="l"/>
            <a:r>
              <a:rPr lang="en-GB" b="1" dirty="0" smtClean="0"/>
              <a:t>	</a:t>
            </a:r>
            <a:r>
              <a:rPr lang="en-GB" sz="5400" b="1" dirty="0" smtClean="0"/>
              <a:t>Recognising Ovulation</a:t>
            </a:r>
            <a:endParaRPr lang="en-GB" sz="5400" b="1"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	</a:t>
            </a:r>
            <a:r>
              <a:rPr lang="en-GB" sz="5400" b="1" dirty="0" smtClean="0"/>
              <a:t>3 Signs of Ovulation</a:t>
            </a:r>
            <a:endParaRPr lang="en-GB" sz="5400" b="1" dirty="0"/>
          </a:p>
        </p:txBody>
      </p:sp>
      <p:sp>
        <p:nvSpPr>
          <p:cNvPr id="5" name="Content Placeholder 4"/>
          <p:cNvSpPr>
            <a:spLocks noGrp="1"/>
          </p:cNvSpPr>
          <p:nvPr>
            <p:ph idx="1"/>
          </p:nvPr>
        </p:nvSpPr>
        <p:spPr/>
        <p:txBody>
          <a:bodyPr/>
          <a:lstStyle/>
          <a:p>
            <a:r>
              <a:rPr lang="en-GB" sz="3600" b="1" dirty="0" smtClean="0"/>
              <a:t>Slippery wet mucus</a:t>
            </a:r>
            <a:r>
              <a:rPr lang="en-GB" dirty="0" smtClean="0"/>
              <a:t>, after a progression of changing mucus from dry to damp &amp; creamy, to wet and slippery. Last day of slippery sensation is </a:t>
            </a:r>
            <a:r>
              <a:rPr lang="en-GB" b="1" dirty="0" smtClean="0"/>
              <a:t>PEAK</a:t>
            </a:r>
          </a:p>
          <a:p>
            <a:r>
              <a:rPr lang="en-GB" sz="3600" b="1" dirty="0" smtClean="0"/>
              <a:t>Swollen Vulva</a:t>
            </a:r>
          </a:p>
          <a:p>
            <a:r>
              <a:rPr lang="en-GB" sz="3600" b="1" dirty="0" smtClean="0"/>
              <a:t>Lymph node, </a:t>
            </a:r>
            <a:r>
              <a:rPr lang="en-GB" dirty="0" smtClean="0"/>
              <a:t>pea sized node in inguinal lymph area on side that ovulating</a:t>
            </a:r>
            <a:endParaRPr lang="en-GB" b="1"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500306"/>
            <a:ext cx="8229600" cy="1143000"/>
          </a:xfrm>
        </p:spPr>
        <p:txBody>
          <a:bodyPr>
            <a:normAutofit/>
          </a:bodyPr>
          <a:lstStyle/>
          <a:p>
            <a:pPr algn="l"/>
            <a:r>
              <a:rPr lang="en-GB" b="1" dirty="0" smtClean="0"/>
              <a:t>	</a:t>
            </a:r>
            <a:r>
              <a:rPr lang="en-GB" sz="5400" b="1" dirty="0" smtClean="0"/>
              <a:t>Benefits of Charting </a:t>
            </a:r>
            <a:endParaRPr lang="en-GB" sz="5400" b="1"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28"/>
            <a:ext cx="8229600" cy="1143000"/>
          </a:xfrm>
        </p:spPr>
        <p:txBody>
          <a:bodyPr>
            <a:normAutofit/>
          </a:bodyPr>
          <a:lstStyle/>
          <a:p>
            <a:pPr algn="l"/>
            <a:r>
              <a:rPr lang="en-GB" b="1" dirty="0" smtClean="0"/>
              <a:t>	Benefits to Client</a:t>
            </a:r>
            <a:endParaRPr lang="en-GB" b="1"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
        <p:nvSpPr>
          <p:cNvPr id="5" name="Rectangle 4"/>
          <p:cNvSpPr/>
          <p:nvPr/>
        </p:nvSpPr>
        <p:spPr>
          <a:xfrm>
            <a:off x="785786" y="2214554"/>
            <a:ext cx="7637490" cy="3539430"/>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en-GB" sz="4000" dirty="0" smtClean="0">
                <a:solidFill>
                  <a:prstClr val="black"/>
                </a:solidFill>
                <a:latin typeface="+mj-lt"/>
                <a:cs typeface="Arial" pitchFamily="34" charset="0"/>
              </a:rPr>
              <a:t>Optimises chance of conception</a:t>
            </a:r>
          </a:p>
          <a:p>
            <a:pPr lvl="0" eaLnBrk="0" fontAlgn="base" hangingPunct="0">
              <a:spcBef>
                <a:spcPct val="0"/>
              </a:spcBef>
              <a:spcAft>
                <a:spcPct val="0"/>
              </a:spcAft>
              <a:tabLst>
                <a:tab pos="457200" algn="l"/>
              </a:tabLst>
            </a:pPr>
            <a:endParaRPr lang="en-GB" sz="4000" dirty="0" smtClean="0">
              <a:solidFill>
                <a:prstClr val="black"/>
              </a:solidFill>
              <a:latin typeface="+mj-lt"/>
              <a:cs typeface="Arial" pitchFamily="34" charset="0"/>
            </a:endParaRPr>
          </a:p>
          <a:p>
            <a:pPr lvl="0" eaLnBrk="0" fontAlgn="base" hangingPunct="0">
              <a:spcBef>
                <a:spcPct val="0"/>
              </a:spcBef>
              <a:spcAft>
                <a:spcPct val="0"/>
              </a:spcAft>
              <a:buFontTx/>
              <a:buChar char="•"/>
              <a:tabLst>
                <a:tab pos="457200" algn="l"/>
              </a:tabLst>
            </a:pPr>
            <a:r>
              <a:rPr lang="en-GB" sz="4000" dirty="0" smtClean="0">
                <a:solidFill>
                  <a:prstClr val="black"/>
                </a:solidFill>
                <a:latin typeface="+mj-lt"/>
                <a:cs typeface="Arial" pitchFamily="34" charset="0"/>
              </a:rPr>
              <a:t>Bigger fertile window</a:t>
            </a:r>
          </a:p>
          <a:p>
            <a:pPr lvl="0" eaLnBrk="0" fontAlgn="base" hangingPunct="0">
              <a:spcBef>
                <a:spcPct val="0"/>
              </a:spcBef>
              <a:spcAft>
                <a:spcPct val="0"/>
              </a:spcAft>
              <a:tabLst>
                <a:tab pos="457200" algn="l"/>
              </a:tabLst>
            </a:pPr>
            <a:endParaRPr lang="en-GB" sz="4000" dirty="0" smtClean="0">
              <a:solidFill>
                <a:prstClr val="black"/>
              </a:solidFill>
              <a:latin typeface="+mj-lt"/>
              <a:cs typeface="Arial" pitchFamily="34" charset="0"/>
            </a:endParaRPr>
          </a:p>
          <a:p>
            <a:pPr lvl="0" eaLnBrk="0" fontAlgn="base" hangingPunct="0">
              <a:spcBef>
                <a:spcPct val="0"/>
              </a:spcBef>
              <a:spcAft>
                <a:spcPct val="0"/>
              </a:spcAft>
              <a:buFontTx/>
              <a:buChar char="•"/>
              <a:tabLst>
                <a:tab pos="457200" algn="l"/>
              </a:tabLst>
            </a:pPr>
            <a:r>
              <a:rPr lang="en-GB" sz="4000" dirty="0" smtClean="0">
                <a:solidFill>
                  <a:prstClr val="black"/>
                </a:solidFill>
                <a:latin typeface="+mj-lt"/>
                <a:cs typeface="Arial" pitchFamily="34" charset="0"/>
              </a:rPr>
              <a:t>More in tune with body’s rhythms</a:t>
            </a:r>
          </a:p>
          <a:p>
            <a:pPr lvl="0" eaLnBrk="0" fontAlgn="base" hangingPunct="0">
              <a:spcBef>
                <a:spcPct val="0"/>
              </a:spcBef>
              <a:spcAft>
                <a:spcPct val="0"/>
              </a:spcAft>
              <a:tabLst>
                <a:tab pos="457200" algn="l"/>
              </a:tabLst>
            </a:pPr>
            <a:endParaRPr lang="en-GB" sz="2400"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28"/>
            <a:ext cx="8229600" cy="1143000"/>
          </a:xfrm>
        </p:spPr>
        <p:txBody>
          <a:bodyPr>
            <a:normAutofit/>
          </a:bodyPr>
          <a:lstStyle/>
          <a:p>
            <a:pPr algn="l"/>
            <a:r>
              <a:rPr lang="en-GB" b="1" dirty="0" smtClean="0"/>
              <a:t>	Benefits to Client</a:t>
            </a:r>
            <a:endParaRPr lang="en-GB" b="1"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
        <p:nvSpPr>
          <p:cNvPr id="5" name="Rectangle 4"/>
          <p:cNvSpPr/>
          <p:nvPr/>
        </p:nvSpPr>
        <p:spPr>
          <a:xfrm>
            <a:off x="785786" y="1428736"/>
            <a:ext cx="7637490" cy="4862870"/>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en-US" sz="2600" dirty="0" smtClean="0">
                <a:solidFill>
                  <a:prstClr val="black"/>
                </a:solidFill>
                <a:latin typeface="+mj-lt"/>
                <a:ea typeface="Times New Roman" pitchFamily="18" charset="0"/>
                <a:cs typeface="Arial" pitchFamily="34" charset="0"/>
              </a:rPr>
              <a:t>Will gain a true understanding of their cycle</a:t>
            </a:r>
            <a:endParaRPr lang="en-GB" sz="2600" dirty="0" smtClean="0">
              <a:solidFill>
                <a:prstClr val="black"/>
              </a:solidFill>
              <a:latin typeface="+mj-lt"/>
              <a:cs typeface="Arial" pitchFamily="34" charset="0"/>
            </a:endParaRPr>
          </a:p>
          <a:p>
            <a:pPr lvl="0" eaLnBrk="0" fontAlgn="base" hangingPunct="0">
              <a:spcBef>
                <a:spcPct val="0"/>
              </a:spcBef>
              <a:spcAft>
                <a:spcPct val="0"/>
              </a:spcAft>
              <a:buFontTx/>
              <a:buChar char="•"/>
              <a:tabLst>
                <a:tab pos="457200" algn="l"/>
              </a:tabLst>
            </a:pPr>
            <a:r>
              <a:rPr lang="en-US" sz="2600" dirty="0" smtClean="0">
                <a:solidFill>
                  <a:prstClr val="black"/>
                </a:solidFill>
                <a:latin typeface="+mj-lt"/>
                <a:ea typeface="Times New Roman" pitchFamily="18" charset="0"/>
                <a:cs typeface="Arial" pitchFamily="34" charset="0"/>
              </a:rPr>
              <a:t>Will be the first sign to knowing when they are pregnant. </a:t>
            </a:r>
            <a:endParaRPr lang="en-GB" sz="2600" dirty="0" smtClean="0">
              <a:solidFill>
                <a:prstClr val="black"/>
              </a:solidFill>
              <a:latin typeface="+mj-lt"/>
              <a:cs typeface="Arial" pitchFamily="34" charset="0"/>
            </a:endParaRPr>
          </a:p>
          <a:p>
            <a:pPr lvl="0" eaLnBrk="0" fontAlgn="base" hangingPunct="0">
              <a:spcBef>
                <a:spcPct val="0"/>
              </a:spcBef>
              <a:spcAft>
                <a:spcPct val="0"/>
              </a:spcAft>
              <a:buFontTx/>
              <a:buChar char="•"/>
              <a:tabLst>
                <a:tab pos="457200" algn="l"/>
              </a:tabLst>
            </a:pPr>
            <a:r>
              <a:rPr lang="en-US" sz="2600" dirty="0" smtClean="0">
                <a:solidFill>
                  <a:prstClr val="black"/>
                </a:solidFill>
                <a:latin typeface="+mj-lt"/>
                <a:ea typeface="Times New Roman" pitchFamily="18" charset="0"/>
                <a:cs typeface="Arial" pitchFamily="34" charset="0"/>
              </a:rPr>
              <a:t>It will also give them a clearer Estimated Due Date (</a:t>
            </a:r>
            <a:r>
              <a:rPr lang="en-US" sz="2600" dirty="0" err="1" smtClean="0">
                <a:solidFill>
                  <a:prstClr val="black"/>
                </a:solidFill>
                <a:latin typeface="+mj-lt"/>
                <a:ea typeface="Times New Roman" pitchFamily="18" charset="0"/>
                <a:cs typeface="Arial" pitchFamily="34" charset="0"/>
              </a:rPr>
              <a:t>EDD</a:t>
            </a:r>
            <a:r>
              <a:rPr lang="en-US" sz="2600" dirty="0" smtClean="0">
                <a:solidFill>
                  <a:prstClr val="black"/>
                </a:solidFill>
                <a:latin typeface="+mj-lt"/>
                <a:ea typeface="Times New Roman" pitchFamily="18" charset="0"/>
                <a:cs typeface="Arial" pitchFamily="34" charset="0"/>
              </a:rPr>
              <a:t>) as pregnancy lasts for </a:t>
            </a:r>
            <a:r>
              <a:rPr lang="en-US" sz="2600" b="1" dirty="0" smtClean="0">
                <a:solidFill>
                  <a:prstClr val="black"/>
                </a:solidFill>
                <a:latin typeface="+mj-lt"/>
                <a:ea typeface="Times New Roman" pitchFamily="18" charset="0"/>
                <a:cs typeface="Arial" pitchFamily="34" charset="0"/>
              </a:rPr>
              <a:t>266 days +/- 6 days</a:t>
            </a:r>
            <a:r>
              <a:rPr lang="en-US" sz="2600" dirty="0" smtClean="0">
                <a:solidFill>
                  <a:prstClr val="black"/>
                </a:solidFill>
                <a:latin typeface="+mj-lt"/>
                <a:ea typeface="Times New Roman" pitchFamily="18" charset="0"/>
                <a:cs typeface="Arial" pitchFamily="34" charset="0"/>
              </a:rPr>
              <a:t> from the date of conception. </a:t>
            </a:r>
            <a:endParaRPr lang="en-GB" sz="2600" dirty="0" smtClean="0">
              <a:solidFill>
                <a:prstClr val="black"/>
              </a:solidFill>
              <a:latin typeface="+mj-lt"/>
              <a:cs typeface="Arial" pitchFamily="34" charset="0"/>
            </a:endParaRPr>
          </a:p>
          <a:p>
            <a:pPr lvl="0" eaLnBrk="0" fontAlgn="base" hangingPunct="0">
              <a:spcBef>
                <a:spcPct val="0"/>
              </a:spcBef>
              <a:spcAft>
                <a:spcPct val="0"/>
              </a:spcAft>
              <a:buFontTx/>
              <a:buChar char="•"/>
              <a:tabLst>
                <a:tab pos="457200" algn="l"/>
              </a:tabLst>
            </a:pPr>
            <a:r>
              <a:rPr lang="en-US" sz="2600" dirty="0" smtClean="0">
                <a:solidFill>
                  <a:prstClr val="black"/>
                </a:solidFill>
                <a:latin typeface="+mj-lt"/>
                <a:ea typeface="Times New Roman" pitchFamily="18" charset="0"/>
                <a:cs typeface="Arial" pitchFamily="34" charset="0"/>
              </a:rPr>
              <a:t>Knowing this information means that they are less likely to be induced, as often doctors/midwives base the </a:t>
            </a:r>
            <a:r>
              <a:rPr lang="en-US" sz="2600" dirty="0" err="1" smtClean="0">
                <a:solidFill>
                  <a:prstClr val="black"/>
                </a:solidFill>
                <a:latin typeface="+mj-lt"/>
                <a:ea typeface="Times New Roman" pitchFamily="18" charset="0"/>
                <a:cs typeface="Arial" pitchFamily="34" charset="0"/>
              </a:rPr>
              <a:t>EDD</a:t>
            </a:r>
            <a:r>
              <a:rPr lang="en-US" sz="2600" dirty="0" smtClean="0">
                <a:solidFill>
                  <a:prstClr val="black"/>
                </a:solidFill>
                <a:latin typeface="+mj-lt"/>
                <a:ea typeface="Times New Roman" pitchFamily="18" charset="0"/>
                <a:cs typeface="Arial" pitchFamily="34" charset="0"/>
              </a:rPr>
              <a:t> on cycle length, which may not be regular each month, therefore they could give you an </a:t>
            </a:r>
            <a:r>
              <a:rPr lang="en-US" sz="2600" dirty="0" err="1" smtClean="0">
                <a:solidFill>
                  <a:prstClr val="black"/>
                </a:solidFill>
                <a:latin typeface="+mj-lt"/>
                <a:ea typeface="Times New Roman" pitchFamily="18" charset="0"/>
                <a:cs typeface="Arial" pitchFamily="34" charset="0"/>
              </a:rPr>
              <a:t>EDD</a:t>
            </a:r>
            <a:r>
              <a:rPr lang="en-US" sz="2600" dirty="0" smtClean="0">
                <a:solidFill>
                  <a:prstClr val="black"/>
                </a:solidFill>
                <a:latin typeface="+mj-lt"/>
                <a:ea typeface="Times New Roman" pitchFamily="18" charset="0"/>
                <a:cs typeface="Arial" pitchFamily="34" charset="0"/>
              </a:rPr>
              <a:t> which is out by several days, forcing an induction.</a:t>
            </a:r>
            <a:endParaRPr lang="en-GB" sz="2600" dirty="0" smtClean="0">
              <a:solidFill>
                <a:prstClr val="black"/>
              </a:solidFill>
              <a:latin typeface="+mj-lt"/>
              <a:cs typeface="Arial" pitchFamily="34" charset="0"/>
            </a:endParaRPr>
          </a:p>
          <a:p>
            <a:pPr lvl="0" eaLnBrk="0" fontAlgn="base" hangingPunct="0">
              <a:spcBef>
                <a:spcPct val="0"/>
              </a:spcBef>
              <a:spcAft>
                <a:spcPct val="0"/>
              </a:spcAft>
              <a:tabLst>
                <a:tab pos="457200" algn="l"/>
              </a:tabLst>
            </a:pPr>
            <a:endParaRPr lang="en-GB" sz="2400"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28"/>
            <a:ext cx="8229600" cy="1143000"/>
          </a:xfrm>
        </p:spPr>
        <p:txBody>
          <a:bodyPr>
            <a:normAutofit/>
          </a:bodyPr>
          <a:lstStyle/>
          <a:p>
            <a:pPr algn="l"/>
            <a:r>
              <a:rPr lang="en-GB" b="1" dirty="0" smtClean="0"/>
              <a:t>	Benefits to Everyone Else</a:t>
            </a:r>
            <a:endParaRPr lang="en-GB" b="1"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
        <p:nvSpPr>
          <p:cNvPr id="5" name="Rectangle 4"/>
          <p:cNvSpPr/>
          <p:nvPr/>
        </p:nvSpPr>
        <p:spPr>
          <a:xfrm>
            <a:off x="785786" y="1428736"/>
            <a:ext cx="7637490" cy="4493538"/>
          </a:xfrm>
          <a:prstGeom prst="rect">
            <a:avLst/>
          </a:prstGeom>
        </p:spPr>
        <p:txBody>
          <a:bodyPr wrap="square">
            <a:spAutoFit/>
          </a:bodyPr>
          <a:lstStyle/>
          <a:p>
            <a:pPr lvl="0" eaLnBrk="0" fontAlgn="base" hangingPunct="0">
              <a:spcBef>
                <a:spcPct val="0"/>
              </a:spcBef>
              <a:spcAft>
                <a:spcPct val="0"/>
              </a:spcAft>
              <a:tabLst>
                <a:tab pos="457200" algn="l"/>
              </a:tabLst>
            </a:pPr>
            <a:r>
              <a:rPr lang="en-US" sz="2600" b="1" dirty="0" smtClean="0">
                <a:solidFill>
                  <a:prstClr val="black"/>
                </a:solidFill>
                <a:ea typeface="Times New Roman" pitchFamily="18" charset="0"/>
                <a:cs typeface="Arial" pitchFamily="34" charset="0"/>
              </a:rPr>
              <a:t>Baby</a:t>
            </a:r>
            <a:r>
              <a:rPr lang="en-US" sz="2600" dirty="0" smtClean="0">
                <a:solidFill>
                  <a:prstClr val="black"/>
                </a:solidFill>
                <a:ea typeface="Times New Roman" pitchFamily="18" charset="0"/>
                <a:cs typeface="Arial" pitchFamily="34" charset="0"/>
              </a:rPr>
              <a:t> </a:t>
            </a:r>
            <a:endParaRPr lang="en-GB" sz="2600" dirty="0" smtClean="0">
              <a:solidFill>
                <a:prstClr val="black"/>
              </a:solidFill>
              <a:cs typeface="Arial" pitchFamily="34" charset="0"/>
            </a:endParaRPr>
          </a:p>
          <a:p>
            <a:pPr lvl="0" eaLnBrk="0" fontAlgn="base" hangingPunct="0">
              <a:spcBef>
                <a:spcPct val="0"/>
              </a:spcBef>
              <a:spcAft>
                <a:spcPct val="0"/>
              </a:spcAft>
              <a:buFontTx/>
              <a:buChar char="•"/>
              <a:tabLst>
                <a:tab pos="457200" algn="l"/>
              </a:tabLst>
            </a:pPr>
            <a:r>
              <a:rPr lang="en-US" sz="2600" dirty="0" smtClean="0">
                <a:solidFill>
                  <a:prstClr val="black"/>
                </a:solidFill>
                <a:ea typeface="Times New Roman" pitchFamily="18" charset="0"/>
                <a:cs typeface="Arial" pitchFamily="34" charset="0"/>
              </a:rPr>
              <a:t>Benefits by having the chance to enter the world when they are naturally ready.</a:t>
            </a:r>
          </a:p>
          <a:p>
            <a:pPr lvl="0" eaLnBrk="0" fontAlgn="base" hangingPunct="0">
              <a:spcBef>
                <a:spcPct val="0"/>
              </a:spcBef>
              <a:spcAft>
                <a:spcPct val="0"/>
              </a:spcAft>
              <a:tabLst>
                <a:tab pos="457200" algn="l"/>
              </a:tabLst>
            </a:pPr>
            <a:endParaRPr lang="en-GB" sz="2600" dirty="0" smtClean="0">
              <a:solidFill>
                <a:prstClr val="black"/>
              </a:solidFill>
              <a:cs typeface="Arial" pitchFamily="34" charset="0"/>
            </a:endParaRPr>
          </a:p>
          <a:p>
            <a:pPr lvl="0" eaLnBrk="0" fontAlgn="base" hangingPunct="0">
              <a:spcBef>
                <a:spcPct val="0"/>
              </a:spcBef>
              <a:spcAft>
                <a:spcPct val="0"/>
              </a:spcAft>
              <a:tabLst>
                <a:tab pos="457200" algn="l"/>
              </a:tabLst>
            </a:pPr>
            <a:r>
              <a:rPr lang="en-US" sz="2600" b="1" dirty="0" smtClean="0">
                <a:solidFill>
                  <a:prstClr val="black"/>
                </a:solidFill>
                <a:ea typeface="Times New Roman" pitchFamily="18" charset="0"/>
                <a:cs typeface="Arial" pitchFamily="34" charset="0"/>
              </a:rPr>
              <a:t>Partner </a:t>
            </a:r>
            <a:endParaRPr lang="en-GB" sz="2600" dirty="0" smtClean="0">
              <a:solidFill>
                <a:prstClr val="black"/>
              </a:solidFill>
              <a:cs typeface="Arial" pitchFamily="34" charset="0"/>
            </a:endParaRPr>
          </a:p>
          <a:p>
            <a:pPr lvl="0" eaLnBrk="0" fontAlgn="base" hangingPunct="0">
              <a:spcBef>
                <a:spcPct val="0"/>
              </a:spcBef>
              <a:spcAft>
                <a:spcPct val="0"/>
              </a:spcAft>
              <a:buFontTx/>
              <a:buChar char="•"/>
              <a:tabLst>
                <a:tab pos="457200" algn="l"/>
              </a:tabLst>
            </a:pPr>
            <a:r>
              <a:rPr lang="en-US" sz="2600" dirty="0" smtClean="0">
                <a:solidFill>
                  <a:prstClr val="black"/>
                </a:solidFill>
                <a:ea typeface="Times New Roman" pitchFamily="18" charset="0"/>
                <a:cs typeface="Arial" pitchFamily="34" charset="0"/>
              </a:rPr>
              <a:t>Less structured love making schedule, with more opportunity he will feel less like sex is a chore!</a:t>
            </a:r>
            <a:endParaRPr lang="en-US" sz="2600" smtClean="0">
              <a:solidFill>
                <a:prstClr val="black"/>
              </a:solidFill>
              <a:ea typeface="Times New Roman" pitchFamily="18" charset="0"/>
              <a:cs typeface="Arial" pitchFamily="34" charset="0"/>
            </a:endParaRPr>
          </a:p>
          <a:p>
            <a:pPr lvl="0" eaLnBrk="0" fontAlgn="base" hangingPunct="0">
              <a:spcBef>
                <a:spcPct val="0"/>
              </a:spcBef>
              <a:spcAft>
                <a:spcPct val="0"/>
              </a:spcAft>
              <a:tabLst>
                <a:tab pos="457200" algn="l"/>
              </a:tabLst>
            </a:pPr>
            <a:endParaRPr lang="en-GB" sz="2600" dirty="0" smtClean="0">
              <a:solidFill>
                <a:prstClr val="black"/>
              </a:solidFill>
              <a:cs typeface="Arial" pitchFamily="34" charset="0"/>
            </a:endParaRPr>
          </a:p>
          <a:p>
            <a:pPr lvl="0" eaLnBrk="0" fontAlgn="base" hangingPunct="0">
              <a:spcBef>
                <a:spcPct val="0"/>
              </a:spcBef>
              <a:spcAft>
                <a:spcPct val="0"/>
              </a:spcAft>
              <a:tabLst>
                <a:tab pos="457200" algn="l"/>
              </a:tabLst>
            </a:pPr>
            <a:r>
              <a:rPr lang="en-US" sz="2600" b="1" dirty="0" smtClean="0">
                <a:solidFill>
                  <a:prstClr val="black"/>
                </a:solidFill>
                <a:ea typeface="Times New Roman" pitchFamily="18" charset="0"/>
                <a:cs typeface="Arial" pitchFamily="34" charset="0"/>
              </a:rPr>
              <a:t>Therapist</a:t>
            </a:r>
            <a:endParaRPr lang="en-GB" sz="2600" dirty="0" smtClean="0">
              <a:solidFill>
                <a:prstClr val="black"/>
              </a:solidFill>
              <a:cs typeface="Arial" pitchFamily="34" charset="0"/>
            </a:endParaRPr>
          </a:p>
          <a:p>
            <a:pPr lvl="0" eaLnBrk="0" fontAlgn="base" hangingPunct="0">
              <a:spcBef>
                <a:spcPct val="0"/>
              </a:spcBef>
              <a:spcAft>
                <a:spcPct val="0"/>
              </a:spcAft>
              <a:buFontTx/>
              <a:buChar char="•"/>
              <a:tabLst>
                <a:tab pos="457200" algn="l"/>
              </a:tabLst>
            </a:pPr>
            <a:r>
              <a:rPr lang="en-US" sz="2600" dirty="0" smtClean="0">
                <a:solidFill>
                  <a:prstClr val="black"/>
                </a:solidFill>
                <a:ea typeface="Times New Roman" pitchFamily="18" charset="0"/>
                <a:cs typeface="Arial" pitchFamily="34" charset="0"/>
              </a:rPr>
              <a:t>Gives a clear guide as to what is happening with clients’ cycles hormonally</a:t>
            </a:r>
            <a:endParaRPr lang="en-GB" sz="2600" dirty="0">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	Different Scenarios</a:t>
            </a:r>
            <a:endParaRPr lang="en-GB" b="1" dirty="0"/>
          </a:p>
        </p:txBody>
      </p:sp>
      <p:sp>
        <p:nvSpPr>
          <p:cNvPr id="8" name="Content Placeholder 7"/>
          <p:cNvSpPr>
            <a:spLocks noGrp="1"/>
          </p:cNvSpPr>
          <p:nvPr>
            <p:ph idx="1"/>
          </p:nvPr>
        </p:nvSpPr>
        <p:spPr/>
        <p:txBody>
          <a:bodyPr/>
          <a:lstStyle/>
          <a:p>
            <a:r>
              <a:rPr lang="en-GB" b="1" dirty="0" smtClean="0"/>
              <a:t>Dry thought the month, no Fertile Mucus</a:t>
            </a:r>
          </a:p>
          <a:p>
            <a:pPr>
              <a:buNone/>
            </a:pPr>
            <a:r>
              <a:rPr lang="en-GB" b="1" dirty="0" smtClean="0"/>
              <a:t>	no Ovulation &amp;/or no bleed</a:t>
            </a:r>
          </a:p>
          <a:p>
            <a:pPr lvl="1"/>
            <a:r>
              <a:rPr lang="en-GB" dirty="0" err="1" smtClean="0"/>
              <a:t>FSH</a:t>
            </a:r>
            <a:r>
              <a:rPr lang="en-GB" dirty="0" smtClean="0"/>
              <a:t> is below the threshold to initiate follicles in the ovary</a:t>
            </a:r>
          </a:p>
          <a:p>
            <a:pPr lvl="1"/>
            <a:r>
              <a:rPr lang="en-GB" dirty="0" smtClean="0"/>
              <a:t>No rise in </a:t>
            </a:r>
            <a:r>
              <a:rPr lang="en-GB" dirty="0" err="1" smtClean="0"/>
              <a:t>LH</a:t>
            </a:r>
            <a:r>
              <a:rPr lang="en-GB" dirty="0" smtClean="0"/>
              <a:t> therefore no Progesterone</a:t>
            </a:r>
          </a:p>
          <a:p>
            <a:pPr lvl="1">
              <a:buNone/>
            </a:pPr>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	Different Scenarios</a:t>
            </a:r>
            <a:endParaRPr lang="en-GB" b="1" dirty="0"/>
          </a:p>
        </p:txBody>
      </p:sp>
      <p:sp>
        <p:nvSpPr>
          <p:cNvPr id="8" name="Content Placeholder 7"/>
          <p:cNvSpPr>
            <a:spLocks noGrp="1"/>
          </p:cNvSpPr>
          <p:nvPr>
            <p:ph idx="1"/>
          </p:nvPr>
        </p:nvSpPr>
        <p:spPr/>
        <p:txBody>
          <a:bodyPr/>
          <a:lstStyle/>
          <a:p>
            <a:r>
              <a:rPr lang="en-GB" b="1" dirty="0" err="1" smtClean="0"/>
              <a:t>Anovular</a:t>
            </a:r>
            <a:r>
              <a:rPr lang="en-GB" b="1" dirty="0" smtClean="0"/>
              <a:t> bleeding – no ovulation</a:t>
            </a:r>
          </a:p>
          <a:p>
            <a:pPr lvl="1"/>
            <a:r>
              <a:rPr lang="en-GB" dirty="0" err="1" smtClean="0"/>
              <a:t>FSH</a:t>
            </a:r>
            <a:r>
              <a:rPr lang="en-GB" dirty="0" smtClean="0"/>
              <a:t> rises above threshold but not enough to stimulate ovulation</a:t>
            </a:r>
          </a:p>
          <a:p>
            <a:pPr lvl="1"/>
            <a:r>
              <a:rPr lang="en-GB" dirty="0" smtClean="0"/>
              <a:t>No </a:t>
            </a:r>
            <a:r>
              <a:rPr lang="en-GB" dirty="0" err="1" smtClean="0"/>
              <a:t>LH</a:t>
            </a:r>
            <a:r>
              <a:rPr lang="en-GB" dirty="0" smtClean="0"/>
              <a:t> – therefore no ovulation</a:t>
            </a:r>
          </a:p>
          <a:p>
            <a:pPr lvl="1"/>
            <a:r>
              <a:rPr lang="en-GB" dirty="0" smtClean="0"/>
              <a:t>No progesterone</a:t>
            </a:r>
          </a:p>
          <a:p>
            <a:pPr lvl="1"/>
            <a:r>
              <a:rPr lang="en-GB" dirty="0" smtClean="0"/>
              <a:t>No peak</a:t>
            </a:r>
          </a:p>
          <a:p>
            <a:pPr lvl="1"/>
            <a:r>
              <a:rPr lang="en-GB" dirty="0" smtClean="0"/>
              <a:t>Bleeds – but these are not true menses</a:t>
            </a:r>
          </a:p>
          <a:p>
            <a:pPr lvl="1">
              <a:buNone/>
            </a:pPr>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	Different Bleeds</a:t>
            </a:r>
            <a:endParaRPr lang="en-GB" b="1" dirty="0"/>
          </a:p>
        </p:txBody>
      </p:sp>
      <p:sp>
        <p:nvSpPr>
          <p:cNvPr id="8" name="Content Placeholder 7"/>
          <p:cNvSpPr>
            <a:spLocks noGrp="1"/>
          </p:cNvSpPr>
          <p:nvPr>
            <p:ph idx="1"/>
          </p:nvPr>
        </p:nvSpPr>
        <p:spPr/>
        <p:txBody>
          <a:bodyPr>
            <a:normAutofit/>
          </a:bodyPr>
          <a:lstStyle/>
          <a:p>
            <a:r>
              <a:rPr lang="en-GB" b="1" dirty="0" smtClean="0"/>
              <a:t>Withdrawal Bleed</a:t>
            </a:r>
          </a:p>
          <a:p>
            <a:pPr lvl="1"/>
            <a:r>
              <a:rPr lang="en-GB" dirty="0" smtClean="0"/>
              <a:t>When oestrogen levels drop it doesn’t support the </a:t>
            </a:r>
            <a:r>
              <a:rPr lang="en-GB" dirty="0" err="1" smtClean="0"/>
              <a:t>endometrium</a:t>
            </a:r>
            <a:r>
              <a:rPr lang="en-GB" dirty="0" smtClean="0"/>
              <a:t> and therefore bleeds.</a:t>
            </a:r>
          </a:p>
          <a:p>
            <a:r>
              <a:rPr lang="en-GB" b="1" dirty="0" smtClean="0"/>
              <a:t>Implantation Bleed</a:t>
            </a:r>
          </a:p>
          <a:p>
            <a:pPr lvl="1"/>
            <a:r>
              <a:rPr lang="en-GB" dirty="0" smtClean="0"/>
              <a:t>From after the 6</a:t>
            </a:r>
            <a:r>
              <a:rPr lang="en-GB" baseline="30000" dirty="0" smtClean="0"/>
              <a:t>th</a:t>
            </a:r>
            <a:r>
              <a:rPr lang="en-GB" dirty="0" smtClean="0"/>
              <a:t> day of conception, implantation of the embryo into the </a:t>
            </a:r>
            <a:r>
              <a:rPr lang="en-GB" dirty="0" err="1" smtClean="0"/>
              <a:t>endometrium</a:t>
            </a:r>
            <a:r>
              <a:rPr lang="en-GB" dirty="0" smtClean="0"/>
              <a:t> may cause spotting</a:t>
            </a:r>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1143000"/>
          </a:xfrm>
        </p:spPr>
        <p:txBody>
          <a:bodyPr>
            <a:normAutofit fontScale="90000"/>
          </a:bodyPr>
          <a:lstStyle/>
          <a:p>
            <a:r>
              <a:rPr lang="en-GB" b="1" dirty="0" smtClean="0"/>
              <a:t>Key Hormones in the</a:t>
            </a:r>
            <a:br>
              <a:rPr lang="en-GB" b="1" dirty="0" smtClean="0"/>
            </a:br>
            <a:r>
              <a:rPr lang="en-GB" b="1" dirty="0" smtClean="0"/>
              <a:t> Menstrual Cycle</a:t>
            </a:r>
            <a:r>
              <a:rPr lang="en-GB" dirty="0" smtClean="0"/>
              <a:t/>
            </a:r>
            <a:br>
              <a:rPr lang="en-GB" dirty="0" smtClean="0"/>
            </a:br>
            <a:endParaRPr lang="en-GB" b="1" dirty="0"/>
          </a:p>
        </p:txBody>
      </p:sp>
      <p:sp>
        <p:nvSpPr>
          <p:cNvPr id="3" name="Content Placeholder 2"/>
          <p:cNvSpPr>
            <a:spLocks noGrp="1"/>
          </p:cNvSpPr>
          <p:nvPr>
            <p:ph idx="1"/>
          </p:nvPr>
        </p:nvSpPr>
        <p:spPr/>
        <p:txBody>
          <a:bodyPr>
            <a:normAutofit fontScale="55000" lnSpcReduction="20000"/>
          </a:bodyPr>
          <a:lstStyle/>
          <a:p>
            <a:r>
              <a:rPr lang="en-GB" sz="3600" b="1" i="1" dirty="0" err="1" smtClean="0"/>
              <a:t>GnRH</a:t>
            </a:r>
            <a:r>
              <a:rPr lang="en-GB" sz="3600" dirty="0" smtClean="0"/>
              <a:t>: produced in hypothalamus. Stimulates pituitary to produce </a:t>
            </a:r>
            <a:r>
              <a:rPr lang="en-GB" sz="3600" dirty="0" err="1" smtClean="0"/>
              <a:t>FSH</a:t>
            </a:r>
            <a:r>
              <a:rPr lang="en-GB" sz="3600" dirty="0" smtClean="0"/>
              <a:t> &amp; </a:t>
            </a:r>
            <a:r>
              <a:rPr lang="en-GB" sz="3600" dirty="0" err="1" smtClean="0"/>
              <a:t>LH</a:t>
            </a:r>
            <a:endParaRPr lang="en-GB" sz="3600" dirty="0" smtClean="0"/>
          </a:p>
          <a:p>
            <a:pPr lvl="0"/>
            <a:r>
              <a:rPr lang="en-GB" sz="3600" b="1" i="1" dirty="0" smtClean="0"/>
              <a:t>Oestrogen</a:t>
            </a:r>
            <a:r>
              <a:rPr lang="en-GB" sz="3600" b="1" dirty="0" smtClean="0"/>
              <a:t>: </a:t>
            </a:r>
            <a:r>
              <a:rPr lang="en-GB" sz="3600" dirty="0" smtClean="0"/>
              <a:t>a proliferator; produced by the follicles that develop within the ovaries from menstruation to ovulation</a:t>
            </a:r>
          </a:p>
          <a:p>
            <a:pPr lvl="0"/>
            <a:r>
              <a:rPr lang="en-GB" sz="3600" b="1" i="1" dirty="0" smtClean="0"/>
              <a:t>Progesterone</a:t>
            </a:r>
            <a:r>
              <a:rPr lang="en-GB" sz="3600" dirty="0" smtClean="0"/>
              <a:t>: the heat-producing hormone manufactured by the corpus </a:t>
            </a:r>
            <a:r>
              <a:rPr lang="en-GB" sz="3600" dirty="0" err="1" smtClean="0"/>
              <a:t>luteum</a:t>
            </a:r>
            <a:r>
              <a:rPr lang="en-GB" sz="3600" dirty="0" smtClean="0"/>
              <a:t>, immediately following ovulation. Keeps endometrial wall nourished and in place</a:t>
            </a:r>
          </a:p>
          <a:p>
            <a:pPr lvl="0"/>
            <a:r>
              <a:rPr lang="en-GB" sz="3600" b="1" i="1" dirty="0" err="1" smtClean="0"/>
              <a:t>FSH</a:t>
            </a:r>
            <a:r>
              <a:rPr lang="en-GB" sz="3600" dirty="0" smtClean="0"/>
              <a:t>: produced by the pituitary. Responsible for a dozen or so follicles to become partially matured and the eggs within to approach the capacity to be ovulated</a:t>
            </a:r>
          </a:p>
          <a:p>
            <a:pPr lvl="0"/>
            <a:r>
              <a:rPr lang="en-GB" sz="3600" b="1" i="1" dirty="0" err="1" smtClean="0"/>
              <a:t>LH</a:t>
            </a:r>
            <a:r>
              <a:rPr lang="en-GB" sz="3600" dirty="0" smtClean="0"/>
              <a:t>: produced by the pituitary. Responsible for both stimulating and completing follicular growth and development of corpus </a:t>
            </a:r>
            <a:r>
              <a:rPr lang="en-GB" sz="3600" dirty="0" err="1" smtClean="0"/>
              <a:t>luteum</a:t>
            </a:r>
            <a:r>
              <a:rPr lang="en-GB" sz="3600" dirty="0" smtClean="0"/>
              <a:t> </a:t>
            </a:r>
          </a:p>
          <a:p>
            <a:pPr lvl="0"/>
            <a:r>
              <a:rPr lang="en-GB" sz="3600" b="1" i="1" dirty="0" err="1" smtClean="0"/>
              <a:t>HCG</a:t>
            </a:r>
            <a:r>
              <a:rPr lang="en-GB" sz="3600" dirty="0" smtClean="0"/>
              <a:t>: ONLY PRODUCED </a:t>
            </a:r>
            <a:r>
              <a:rPr lang="en-GB" sz="3600" dirty="0" err="1" smtClean="0"/>
              <a:t>IN</a:t>
            </a:r>
            <a:r>
              <a:rPr lang="en-GB" sz="3600" dirty="0" smtClean="0"/>
              <a:t> PREGNANCY. Once egg has implanted into the uterine wall it releases this pregnancy hormone. This signals the corpus </a:t>
            </a:r>
            <a:r>
              <a:rPr lang="en-GB" sz="3600" dirty="0" err="1" smtClean="0"/>
              <a:t>luteum</a:t>
            </a:r>
            <a:r>
              <a:rPr lang="en-GB" sz="3600" dirty="0" smtClean="0"/>
              <a:t> to remain alive</a:t>
            </a:r>
          </a:p>
          <a:p>
            <a:pPr>
              <a:buNone/>
            </a:pPr>
            <a:endParaRPr lang="en-GB" sz="5100" dirty="0"/>
          </a:p>
          <a:p>
            <a:pPr lvl="0"/>
            <a:endParaRPr lang="en-GB" dirty="0"/>
          </a:p>
          <a:p>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	Different Bleeds</a:t>
            </a:r>
            <a:endParaRPr lang="en-GB" b="1" dirty="0"/>
          </a:p>
        </p:txBody>
      </p:sp>
      <p:sp>
        <p:nvSpPr>
          <p:cNvPr id="8" name="Content Placeholder 7"/>
          <p:cNvSpPr>
            <a:spLocks noGrp="1"/>
          </p:cNvSpPr>
          <p:nvPr>
            <p:ph idx="1"/>
          </p:nvPr>
        </p:nvSpPr>
        <p:spPr/>
        <p:txBody>
          <a:bodyPr>
            <a:normAutofit/>
          </a:bodyPr>
          <a:lstStyle/>
          <a:p>
            <a:r>
              <a:rPr lang="en-GB" b="1" dirty="0" err="1" smtClean="0"/>
              <a:t>Intermenstrual</a:t>
            </a:r>
            <a:r>
              <a:rPr lang="en-GB" b="1" dirty="0" smtClean="0"/>
              <a:t> Bleeding</a:t>
            </a:r>
          </a:p>
          <a:p>
            <a:pPr lvl="1"/>
            <a:r>
              <a:rPr lang="en-GB" dirty="0" smtClean="0"/>
              <a:t>Can occur due to an oestrogen rise which causes endometrial growth but no ovulation</a:t>
            </a:r>
          </a:p>
          <a:p>
            <a:r>
              <a:rPr lang="en-GB" b="1" dirty="0" smtClean="0"/>
              <a:t>Breakthrough Bleed</a:t>
            </a:r>
          </a:p>
          <a:p>
            <a:pPr lvl="1"/>
            <a:r>
              <a:rPr lang="en-GB" dirty="0" smtClean="0"/>
              <a:t>When oestrogen is high, bleeding occurs due to leaking from the </a:t>
            </a:r>
            <a:r>
              <a:rPr lang="en-GB" dirty="0" err="1" smtClean="0"/>
              <a:t>endometrium</a:t>
            </a:r>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Hormones during </a:t>
            </a:r>
            <a:br>
              <a:rPr lang="en-GB" b="1" dirty="0" smtClean="0"/>
            </a:br>
            <a:r>
              <a:rPr lang="en-GB" b="1" dirty="0" smtClean="0"/>
              <a:t>Menstrual Cycle</a:t>
            </a:r>
            <a:endParaRPr lang="en-GB" b="1" dirty="0"/>
          </a:p>
        </p:txBody>
      </p:sp>
      <p:pic>
        <p:nvPicPr>
          <p:cNvPr id="4" name="Picture 3" descr="FMT Emblem 1.jpg"/>
          <p:cNvPicPr>
            <a:picLocks noChangeAspect="1"/>
          </p:cNvPicPr>
          <p:nvPr/>
        </p:nvPicPr>
        <p:blipFill>
          <a:blip r:embed="rId2" cstate="print"/>
          <a:stretch>
            <a:fillRect/>
          </a:stretch>
        </p:blipFill>
        <p:spPr>
          <a:xfrm>
            <a:off x="285720" y="0"/>
            <a:ext cx="1115835" cy="1412418"/>
          </a:xfrm>
          <a:prstGeom prst="rect">
            <a:avLst/>
          </a:prstGeom>
        </p:spPr>
      </p:pic>
      <p:pic>
        <p:nvPicPr>
          <p:cNvPr id="5" name="Content Placeholder 4" descr="ovulationcyclegraph"/>
          <p:cNvPicPr>
            <a:picLocks noGrp="1"/>
          </p:cNvPicPr>
          <p:nvPr>
            <p:ph idx="1"/>
          </p:nvPr>
        </p:nvPicPr>
        <p:blipFill>
          <a:blip r:embed="rId3"/>
          <a:srcRect/>
          <a:stretch>
            <a:fillRect/>
          </a:stretch>
        </p:blipFill>
        <p:spPr bwMode="auto">
          <a:xfrm>
            <a:off x="785786" y="1714488"/>
            <a:ext cx="7143800" cy="421484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Menstrual Facts</a:t>
            </a:r>
            <a:endParaRPr lang="en-GB" b="1" dirty="0"/>
          </a:p>
        </p:txBody>
      </p:sp>
      <p:sp>
        <p:nvSpPr>
          <p:cNvPr id="3" name="Content Placeholder 2"/>
          <p:cNvSpPr>
            <a:spLocks noGrp="1"/>
          </p:cNvSpPr>
          <p:nvPr>
            <p:ph idx="1"/>
          </p:nvPr>
        </p:nvSpPr>
        <p:spPr/>
        <p:txBody>
          <a:bodyPr>
            <a:normAutofit fontScale="55000" lnSpcReduction="20000"/>
          </a:bodyPr>
          <a:lstStyle/>
          <a:p>
            <a:pPr lvl="0">
              <a:buNone/>
            </a:pPr>
            <a:r>
              <a:rPr lang="en-US" sz="5100" dirty="0" smtClean="0"/>
              <a:t>	</a:t>
            </a:r>
            <a:endParaRPr lang="en-GB" sz="5100" dirty="0"/>
          </a:p>
          <a:p>
            <a:pPr lvl="0"/>
            <a:r>
              <a:rPr lang="en-GB" sz="5400" b="1" dirty="0" smtClean="0"/>
              <a:t>Menses</a:t>
            </a:r>
            <a:r>
              <a:rPr lang="en-GB" sz="5400" dirty="0" smtClean="0"/>
              <a:t> last approx 4-6 days</a:t>
            </a:r>
          </a:p>
          <a:p>
            <a:pPr lvl="0"/>
            <a:r>
              <a:rPr lang="en-GB" sz="5400" b="1" dirty="0" smtClean="0"/>
              <a:t>Follicular phase </a:t>
            </a:r>
            <a:r>
              <a:rPr lang="en-GB" sz="5400" dirty="0" smtClean="0"/>
              <a:t>changes in length, altered easily by stress.</a:t>
            </a:r>
          </a:p>
          <a:p>
            <a:pPr lvl="0"/>
            <a:r>
              <a:rPr lang="en-GB" sz="5400" b="1" dirty="0" smtClean="0"/>
              <a:t>Ovulation</a:t>
            </a:r>
            <a:r>
              <a:rPr lang="en-GB" sz="5400" dirty="0" smtClean="0"/>
              <a:t> usually occurs 2 weeks prior to menstruation,  do not ovulate each month</a:t>
            </a:r>
          </a:p>
          <a:p>
            <a:pPr lvl="0"/>
            <a:r>
              <a:rPr lang="en-GB" sz="5400" b="1" dirty="0" smtClean="0"/>
              <a:t>Luteal Phase </a:t>
            </a:r>
            <a:r>
              <a:rPr lang="en-GB" sz="5400" dirty="0" smtClean="0"/>
              <a:t>lasts between 11-16 days approx. If shorter, will not sustain pregnancy.</a:t>
            </a:r>
          </a:p>
          <a:p>
            <a:pPr lvl="0"/>
            <a:r>
              <a:rPr lang="en-GB" sz="5400" b="1" dirty="0" smtClean="0"/>
              <a:t>Excess Oestrogen </a:t>
            </a:r>
            <a:r>
              <a:rPr lang="en-GB" sz="5400" dirty="0" smtClean="0"/>
              <a:t>causes longer cycles</a:t>
            </a:r>
          </a:p>
          <a:p>
            <a:pPr lvl="0"/>
            <a:r>
              <a:rPr lang="en-GB" sz="5400" b="1" dirty="0" smtClean="0"/>
              <a:t>Deficient</a:t>
            </a:r>
            <a:r>
              <a:rPr lang="en-GB" sz="5400" b="1" dirty="0" smtClean="0"/>
              <a:t> </a:t>
            </a:r>
            <a:r>
              <a:rPr lang="en-GB" sz="5400" b="1" dirty="0" smtClean="0"/>
              <a:t>Progesterone </a:t>
            </a:r>
            <a:r>
              <a:rPr lang="en-GB" sz="5400" dirty="0" smtClean="0"/>
              <a:t>causes shorter cycles</a:t>
            </a:r>
          </a:p>
          <a:p>
            <a:pPr>
              <a:buNone/>
            </a:pPr>
            <a:endParaRPr lang="en-GB" sz="5100" dirty="0"/>
          </a:p>
          <a:p>
            <a:pPr lvl="0"/>
            <a:endParaRPr lang="en-GB" dirty="0"/>
          </a:p>
          <a:p>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More facts...</a:t>
            </a:r>
            <a:endParaRPr lang="en-GB" b="1" dirty="0"/>
          </a:p>
        </p:txBody>
      </p:sp>
      <p:sp>
        <p:nvSpPr>
          <p:cNvPr id="3" name="Content Placeholder 2"/>
          <p:cNvSpPr>
            <a:spLocks noGrp="1"/>
          </p:cNvSpPr>
          <p:nvPr>
            <p:ph idx="1"/>
          </p:nvPr>
        </p:nvSpPr>
        <p:spPr>
          <a:xfrm>
            <a:off x="428596" y="1428736"/>
            <a:ext cx="8229600" cy="4525963"/>
          </a:xfrm>
        </p:spPr>
        <p:txBody>
          <a:bodyPr>
            <a:normAutofit/>
          </a:bodyPr>
          <a:lstStyle/>
          <a:p>
            <a:pPr lvl="0">
              <a:buNone/>
            </a:pPr>
            <a:r>
              <a:rPr lang="en-US" sz="5100" dirty="0" smtClean="0"/>
              <a:t>	</a:t>
            </a:r>
            <a:endParaRPr lang="en-GB" sz="5100" dirty="0"/>
          </a:p>
          <a:p>
            <a:pPr>
              <a:buNone/>
            </a:pPr>
            <a:endParaRPr lang="en-GB" sz="5100" dirty="0"/>
          </a:p>
          <a:p>
            <a:pPr lvl="0"/>
            <a:endParaRPr lang="en-GB" dirty="0"/>
          </a:p>
          <a:p>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
        <p:nvSpPr>
          <p:cNvPr id="7" name="TextBox 6"/>
          <p:cNvSpPr txBox="1"/>
          <p:nvPr/>
        </p:nvSpPr>
        <p:spPr>
          <a:xfrm>
            <a:off x="500034" y="1571612"/>
            <a:ext cx="8143932" cy="4801314"/>
          </a:xfrm>
          <a:prstGeom prst="rect">
            <a:avLst/>
          </a:prstGeom>
          <a:noFill/>
        </p:spPr>
        <p:txBody>
          <a:bodyPr wrap="square" rtlCol="0">
            <a:spAutoFit/>
          </a:bodyPr>
          <a:lstStyle/>
          <a:p>
            <a:pPr lvl="0">
              <a:buFont typeface="Arial" pitchFamily="34" charset="0"/>
              <a:buChar char="•"/>
            </a:pPr>
            <a:r>
              <a:rPr lang="en-GB" sz="2400" dirty="0" smtClean="0"/>
              <a:t>At birth every girl is born with around 2million eggs in her ovaries </a:t>
            </a:r>
          </a:p>
          <a:p>
            <a:pPr lvl="0">
              <a:buFont typeface="Arial" pitchFamily="34" charset="0"/>
              <a:buChar char="•"/>
            </a:pPr>
            <a:r>
              <a:rPr lang="en-GB" sz="2400" dirty="0" smtClean="0"/>
              <a:t>Only 300-400 will mature during her lifetime </a:t>
            </a:r>
          </a:p>
          <a:p>
            <a:pPr lvl="0">
              <a:buFont typeface="Arial" pitchFamily="34" charset="0"/>
              <a:buChar char="•"/>
            </a:pPr>
            <a:r>
              <a:rPr lang="en-GB" sz="2400" dirty="0" smtClean="0"/>
              <a:t>The average age of menarche (period) is between 12-14yrs, but as young as 10 and as late as 16 is normal </a:t>
            </a:r>
          </a:p>
          <a:p>
            <a:pPr lvl="0">
              <a:buFont typeface="Arial" pitchFamily="34" charset="0"/>
              <a:buChar char="•"/>
            </a:pPr>
            <a:r>
              <a:rPr lang="en-GB" sz="2400" dirty="0" smtClean="0"/>
              <a:t>A female orgasm has the effect of helping to draw semen up into the uterus and fallopian tubes</a:t>
            </a:r>
          </a:p>
          <a:p>
            <a:pPr lvl="0">
              <a:buFont typeface="Arial" pitchFamily="34" charset="0"/>
              <a:buChar char="•"/>
            </a:pPr>
            <a:r>
              <a:rPr lang="en-GB" sz="2400" dirty="0" smtClean="0"/>
              <a:t>At puberty, the hormones Follicle-Stimulating Hormone (</a:t>
            </a:r>
            <a:r>
              <a:rPr lang="en-GB" sz="2400" dirty="0" err="1" smtClean="0"/>
              <a:t>FSH</a:t>
            </a:r>
            <a:r>
              <a:rPr lang="en-GB" sz="2400" dirty="0" smtClean="0"/>
              <a:t>) and Luteinizing Hormone (</a:t>
            </a:r>
            <a:r>
              <a:rPr lang="en-GB" sz="2400" dirty="0" err="1" smtClean="0"/>
              <a:t>LH</a:t>
            </a:r>
            <a:r>
              <a:rPr lang="en-GB" sz="2400" dirty="0" smtClean="0"/>
              <a:t>) stimulate the production of oestrogen and progesterone. This leads to the developments such as breast tissue, pubic and underarm hair &amp; body fat. </a:t>
            </a:r>
          </a:p>
          <a:p>
            <a:pPr lvl="0"/>
            <a:r>
              <a:rPr lang="en-GB" sz="2400" b="1" dirty="0" smtClean="0"/>
              <a:t>You need at least 17% body fat for this to happen </a:t>
            </a:r>
            <a:endParaRPr lang="en-GB" sz="2400" dirty="0" smtClean="0"/>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1143000"/>
          </a:xfrm>
        </p:spPr>
        <p:txBody>
          <a:bodyPr>
            <a:normAutofit fontScale="90000"/>
          </a:bodyPr>
          <a:lstStyle/>
          <a:p>
            <a:r>
              <a:rPr lang="en-GB" b="1" dirty="0" smtClean="0"/>
              <a:t/>
            </a:r>
            <a:br>
              <a:rPr lang="en-GB" b="1" dirty="0" smtClean="0"/>
            </a:br>
            <a:r>
              <a:rPr lang="en-GB" b="1" dirty="0" err="1" smtClean="0"/>
              <a:t>OCP</a:t>
            </a:r>
            <a:r>
              <a:rPr lang="en-GB" b="1" dirty="0" smtClean="0"/>
              <a:t> </a:t>
            </a:r>
            <a:br>
              <a:rPr lang="en-GB" b="1" dirty="0" smtClean="0"/>
            </a:br>
            <a:r>
              <a:rPr lang="en-GB" b="1" dirty="0" smtClean="0"/>
              <a:t>Oral Contraceptive Pill</a:t>
            </a:r>
            <a:br>
              <a:rPr lang="en-GB" b="1" dirty="0" smtClean="0"/>
            </a:br>
            <a:endParaRPr lang="en-GB" b="1" dirty="0"/>
          </a:p>
        </p:txBody>
      </p:sp>
      <p:sp>
        <p:nvSpPr>
          <p:cNvPr id="3" name="Content Placeholder 2"/>
          <p:cNvSpPr>
            <a:spLocks noGrp="1"/>
          </p:cNvSpPr>
          <p:nvPr>
            <p:ph idx="1"/>
          </p:nvPr>
        </p:nvSpPr>
        <p:spPr>
          <a:xfrm>
            <a:off x="428596" y="1428736"/>
            <a:ext cx="8229600" cy="4525963"/>
          </a:xfrm>
        </p:spPr>
        <p:txBody>
          <a:bodyPr>
            <a:normAutofit/>
          </a:bodyPr>
          <a:lstStyle/>
          <a:p>
            <a:pPr lvl="0">
              <a:buNone/>
            </a:pPr>
            <a:r>
              <a:rPr lang="en-US" sz="5100" dirty="0" smtClean="0"/>
              <a:t>	</a:t>
            </a:r>
            <a:endParaRPr lang="en-GB" sz="5100" dirty="0"/>
          </a:p>
          <a:p>
            <a:pPr>
              <a:buNone/>
            </a:pPr>
            <a:endParaRPr lang="en-GB" sz="5100" dirty="0"/>
          </a:p>
          <a:p>
            <a:pPr lvl="0"/>
            <a:endParaRPr lang="en-GB" dirty="0"/>
          </a:p>
          <a:p>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
        <p:nvSpPr>
          <p:cNvPr id="8" name="TextBox 7"/>
          <p:cNvSpPr txBox="1"/>
          <p:nvPr/>
        </p:nvSpPr>
        <p:spPr>
          <a:xfrm>
            <a:off x="500034" y="1571612"/>
            <a:ext cx="8143932" cy="4431983"/>
          </a:xfrm>
          <a:prstGeom prst="rect">
            <a:avLst/>
          </a:prstGeom>
          <a:noFill/>
        </p:spPr>
        <p:txBody>
          <a:bodyPr wrap="square" rtlCol="0">
            <a:spAutoFit/>
          </a:bodyPr>
          <a:lstStyle/>
          <a:p>
            <a:pPr lvl="0">
              <a:buFont typeface="Arial" pitchFamily="34" charset="0"/>
              <a:buChar char="•"/>
            </a:pPr>
            <a:r>
              <a:rPr lang="en-GB" sz="2400" b="1" dirty="0" err="1" smtClean="0"/>
              <a:t>OCP</a:t>
            </a:r>
            <a:r>
              <a:rPr lang="en-GB" sz="2400" b="1" dirty="0" smtClean="0"/>
              <a:t> affects the cervical crypts that produce mucus</a:t>
            </a:r>
          </a:p>
          <a:p>
            <a:pPr lvl="1">
              <a:buFont typeface="Arial" pitchFamily="34" charset="0"/>
              <a:buChar char="•"/>
            </a:pPr>
            <a:r>
              <a:rPr lang="en-US" sz="2400" dirty="0" err="1" smtClean="0"/>
              <a:t>OCP</a:t>
            </a:r>
            <a:r>
              <a:rPr lang="en-US" sz="2400" dirty="0" smtClean="0"/>
              <a:t> causes excessive development of G cells in the lower cervix, the crypts producing them being deeper and the bulging "grapes" larger. </a:t>
            </a:r>
            <a:r>
              <a:rPr lang="en-US" sz="1000" dirty="0" smtClean="0"/>
              <a:t>(1)</a:t>
            </a:r>
            <a:endParaRPr lang="en-GB" sz="1000" dirty="0" smtClean="0"/>
          </a:p>
          <a:p>
            <a:pPr lvl="0">
              <a:buFont typeface="Arial" pitchFamily="34" charset="0"/>
              <a:buChar char="•"/>
            </a:pPr>
            <a:r>
              <a:rPr lang="en-GB" sz="2400" b="1" dirty="0" err="1" smtClean="0"/>
              <a:t>OCP</a:t>
            </a:r>
            <a:r>
              <a:rPr lang="en-GB" sz="2400" b="1" dirty="0" smtClean="0"/>
              <a:t> inhibits mineral uptake particularly B6, B12, B9 (folic acid), B2, B1. Also Magnesium, Zinc &amp; Vitamin C</a:t>
            </a:r>
          </a:p>
          <a:p>
            <a:pPr lvl="1">
              <a:buFont typeface="Arial" pitchFamily="34" charset="0"/>
              <a:buChar char="•"/>
            </a:pPr>
            <a:r>
              <a:rPr lang="en-US" sz="2400" dirty="0" smtClean="0"/>
              <a:t>Something that is not made public is the fact that in order for the liver to metabolize birth control pills, it requires extra B-complex  vitamins, vitamin C, magnesium and zinc. Women who have been taking birth control pills for a long time often become deficient in nutrients.</a:t>
            </a:r>
            <a:r>
              <a:rPr lang="en-GB" sz="2400" dirty="0" smtClean="0"/>
              <a:t> </a:t>
            </a:r>
            <a:r>
              <a:rPr lang="en-GB" sz="900" dirty="0" smtClean="0"/>
              <a:t>(2)</a:t>
            </a:r>
          </a:p>
          <a:p>
            <a:endParaRPr lang="en-GB" dirty="0"/>
          </a:p>
        </p:txBody>
      </p:sp>
      <p:sp>
        <p:nvSpPr>
          <p:cNvPr id="9" name="Footer Placeholder 8"/>
          <p:cNvSpPr>
            <a:spLocks noGrp="1"/>
          </p:cNvSpPr>
          <p:nvPr>
            <p:ph type="ftr" sz="quarter" idx="11"/>
          </p:nvPr>
        </p:nvSpPr>
        <p:spPr>
          <a:xfrm>
            <a:off x="357158" y="5929330"/>
            <a:ext cx="8429684" cy="792145"/>
          </a:xfrm>
        </p:spPr>
        <p:txBody>
          <a:bodyPr/>
          <a:lstStyle/>
          <a:p>
            <a:pPr marL="228600" indent="-228600" algn="l">
              <a:buAutoNum type="arabicParenBoth"/>
            </a:pPr>
            <a:r>
              <a:rPr lang="en-US" b="1" dirty="0" smtClean="0">
                <a:hlinkClick r:id="rId4"/>
              </a:rPr>
              <a:t>www.woomb.org</a:t>
            </a:r>
            <a:r>
              <a:rPr lang="en-US" b="1" dirty="0" smtClean="0"/>
              <a:t> “The Biology of the Cervix” - </a:t>
            </a:r>
            <a:r>
              <a:rPr lang="en-US" b="1" i="1" dirty="0" smtClean="0"/>
              <a:t>Dr Kevin Hume</a:t>
            </a:r>
          </a:p>
          <a:p>
            <a:pPr marL="228600" lvl="0" indent="-228600" algn="l">
              <a:buFontTx/>
              <a:buAutoNum type="arabicParenBoth"/>
            </a:pPr>
            <a:r>
              <a:rPr lang="en-GB" b="1" dirty="0" smtClean="0">
                <a:hlinkClick r:id="rId5"/>
              </a:rPr>
              <a:t>www.womens-health.co.uk</a:t>
            </a:r>
            <a:r>
              <a:rPr lang="en-GB" dirty="0" smtClean="0"/>
              <a:t> “</a:t>
            </a:r>
            <a:r>
              <a:rPr lang="en-GB" i="1" dirty="0" smtClean="0"/>
              <a:t>what’s wrong with the pill</a:t>
            </a:r>
            <a:endParaRPr lang="en-GB" b="1" dirty="0" smtClean="0"/>
          </a:p>
          <a:p>
            <a:pPr marL="228600" indent="-228600" algn="l">
              <a:buAutoNum type="arabicParenBoth"/>
            </a:pPr>
            <a:endParaRPr lang="en-GB" dirty="0" smtClean="0"/>
          </a:p>
          <a:p>
            <a:endParaRPr lang="en-GB" dirty="0"/>
          </a:p>
        </p:txBody>
      </p:sp>
      <p:sp>
        <p:nvSpPr>
          <p:cNvPr id="7" name="Rectangle 6"/>
          <p:cNvSpPr/>
          <p:nvPr/>
        </p:nvSpPr>
        <p:spPr>
          <a:xfrm>
            <a:off x="2656219" y="3244334"/>
            <a:ext cx="3831562" cy="369332"/>
          </a:xfrm>
          <a:prstGeom prst="rect">
            <a:avLst/>
          </a:prstGeom>
        </p:spPr>
        <p:txBody>
          <a:bodyPr wrap="none">
            <a:spAutoFit/>
          </a:bodyPr>
          <a:lstStyle/>
          <a:p>
            <a:r>
              <a:rPr lang="en-GB" dirty="0" smtClean="0"/>
              <a:t>regina@rightsofpassagemidwifery.com</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1143000"/>
          </a:xfrm>
        </p:spPr>
        <p:txBody>
          <a:bodyPr>
            <a:normAutofit fontScale="90000"/>
          </a:bodyPr>
          <a:lstStyle/>
          <a:p>
            <a:r>
              <a:rPr lang="en-GB" b="1" dirty="0" smtClean="0"/>
              <a:t/>
            </a:r>
            <a:br>
              <a:rPr lang="en-GB" b="1" dirty="0" smtClean="0"/>
            </a:br>
            <a:r>
              <a:rPr lang="en-GB" b="1" dirty="0" err="1" smtClean="0"/>
              <a:t>OCP</a:t>
            </a:r>
            <a:r>
              <a:rPr lang="en-GB" b="1" dirty="0" smtClean="0"/>
              <a:t> </a:t>
            </a:r>
            <a:br>
              <a:rPr lang="en-GB" b="1" dirty="0" smtClean="0"/>
            </a:br>
            <a:r>
              <a:rPr lang="en-GB" b="1" dirty="0" smtClean="0"/>
              <a:t>Oral Contraceptive Pill</a:t>
            </a:r>
            <a:br>
              <a:rPr lang="en-GB" b="1" dirty="0" smtClean="0"/>
            </a:br>
            <a:endParaRPr lang="en-GB" b="1" dirty="0"/>
          </a:p>
        </p:txBody>
      </p:sp>
      <p:sp>
        <p:nvSpPr>
          <p:cNvPr id="3" name="Content Placeholder 2"/>
          <p:cNvSpPr>
            <a:spLocks noGrp="1"/>
          </p:cNvSpPr>
          <p:nvPr>
            <p:ph idx="1"/>
          </p:nvPr>
        </p:nvSpPr>
        <p:spPr>
          <a:xfrm>
            <a:off x="428596" y="1428736"/>
            <a:ext cx="8229600" cy="4525963"/>
          </a:xfrm>
        </p:spPr>
        <p:txBody>
          <a:bodyPr>
            <a:normAutofit/>
          </a:bodyPr>
          <a:lstStyle/>
          <a:p>
            <a:pPr lvl="0">
              <a:buNone/>
            </a:pPr>
            <a:r>
              <a:rPr lang="en-US" sz="5100" dirty="0" smtClean="0"/>
              <a:t>	</a:t>
            </a:r>
            <a:r>
              <a:rPr lang="en-US" sz="5100" dirty="0" smtClean="0"/>
              <a:t> </a:t>
            </a:r>
            <a:endParaRPr lang="en-GB" sz="5100" dirty="0"/>
          </a:p>
          <a:p>
            <a:pPr>
              <a:buNone/>
            </a:pPr>
            <a:endParaRPr lang="en-GB" sz="5100" dirty="0"/>
          </a:p>
          <a:p>
            <a:endParaRPr lang="en-GB" dirty="0"/>
          </a:p>
        </p:txBody>
      </p:sp>
      <p:pic>
        <p:nvPicPr>
          <p:cNvPr id="4" name="Picture 3" descr="FMT Emblem 1.jpg"/>
          <p:cNvPicPr>
            <a:picLocks noChangeAspect="1"/>
          </p:cNvPicPr>
          <p:nvPr/>
        </p:nvPicPr>
        <p:blipFill>
          <a:blip r:embed="rId3" cstate="print"/>
          <a:stretch>
            <a:fillRect/>
          </a:stretch>
        </p:blipFill>
        <p:spPr>
          <a:xfrm>
            <a:off x="285720" y="0"/>
            <a:ext cx="1115835" cy="1412418"/>
          </a:xfrm>
          <a:prstGeom prst="rect">
            <a:avLst/>
          </a:prstGeom>
        </p:spPr>
      </p:pic>
      <p:sp>
        <p:nvSpPr>
          <p:cNvPr id="8" name="TextBox 7"/>
          <p:cNvSpPr txBox="1"/>
          <p:nvPr/>
        </p:nvSpPr>
        <p:spPr>
          <a:xfrm>
            <a:off x="500034" y="1571612"/>
            <a:ext cx="8143932" cy="5186035"/>
          </a:xfrm>
          <a:prstGeom prst="rect">
            <a:avLst/>
          </a:prstGeom>
          <a:noFill/>
        </p:spPr>
        <p:txBody>
          <a:bodyPr wrap="square" rtlCol="0">
            <a:spAutoFit/>
          </a:bodyPr>
          <a:lstStyle/>
          <a:p>
            <a:pPr lvl="0"/>
            <a:endParaRPr lang="en-GB" sz="4000" b="1" dirty="0" smtClean="0"/>
          </a:p>
          <a:p>
            <a:pPr lvl="0"/>
            <a:r>
              <a:rPr lang="en-GB" sz="4000" b="1" dirty="0" err="1" smtClean="0"/>
              <a:t>Lutenising</a:t>
            </a:r>
            <a:r>
              <a:rPr lang="en-GB" sz="4000" b="1" dirty="0" smtClean="0"/>
              <a:t> Hormone doesn’t fully develop until 20 years </a:t>
            </a:r>
            <a:r>
              <a:rPr lang="en-GB" sz="4000" b="1" dirty="0" smtClean="0"/>
              <a:t>old. </a:t>
            </a:r>
          </a:p>
          <a:p>
            <a:pPr lvl="0"/>
            <a:endParaRPr lang="en-GB" sz="4000" b="1" dirty="0" smtClean="0"/>
          </a:p>
          <a:p>
            <a:pPr lvl="0"/>
            <a:r>
              <a:rPr lang="en-GB" sz="4000" b="1" dirty="0" err="1" smtClean="0"/>
              <a:t>OCP</a:t>
            </a:r>
            <a:r>
              <a:rPr lang="en-GB" sz="4000" b="1" dirty="0" smtClean="0"/>
              <a:t> usage before age of 20 will cause immature </a:t>
            </a:r>
            <a:r>
              <a:rPr lang="en-GB" sz="4000" b="1" dirty="0" err="1" smtClean="0"/>
              <a:t>LH</a:t>
            </a:r>
            <a:r>
              <a:rPr lang="en-GB" sz="4000" b="1" dirty="0" smtClean="0"/>
              <a:t>. </a:t>
            </a:r>
            <a:r>
              <a:rPr lang="en-GB" sz="4000" b="1" smtClean="0"/>
              <a:t>This </a:t>
            </a:r>
            <a:r>
              <a:rPr lang="en-GB" sz="4000" b="1" dirty="0" smtClean="0"/>
              <a:t>in turn affects Luteal Phase &amp; Progesterone</a:t>
            </a:r>
            <a:endParaRPr lang="en-GB" sz="4000" b="1" dirty="0" smtClean="0"/>
          </a:p>
          <a:p>
            <a:pPr lvl="0">
              <a:buFont typeface="Arial" pitchFamily="34" charset="0"/>
              <a:buChar char="•"/>
            </a:pPr>
            <a:endParaRPr lang="en-GB" sz="2400" b="1" dirty="0" smtClean="0"/>
          </a:p>
          <a:p>
            <a:pPr lvl="0">
              <a:buFont typeface="Arial" pitchFamily="34" charset="0"/>
              <a:buChar char="•"/>
            </a:pPr>
            <a:endParaRPr lang="en-GB" sz="900" dirty="0" smtClean="0"/>
          </a:p>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1399</Words>
  <Application>Microsoft Office PowerPoint</Application>
  <PresentationFormat>On-screen Show (4:3)</PresentationFormat>
  <Paragraphs>248</Paragraphs>
  <Slides>40</Slides>
  <Notes>36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Mucus &amp; Menstruation</vt:lpstr>
      <vt:lpstr>Menstrual Cycle</vt:lpstr>
      <vt:lpstr>Hormones in Cycle</vt:lpstr>
      <vt:lpstr>Key Hormones in the  Menstrual Cycle </vt:lpstr>
      <vt:lpstr>Hormones during  Menstrual Cycle</vt:lpstr>
      <vt:lpstr>Menstrual Facts</vt:lpstr>
      <vt:lpstr>More facts...</vt:lpstr>
      <vt:lpstr> OCP  Oral Contraceptive Pill </vt:lpstr>
      <vt:lpstr> OCP  Oral Contraceptive Pill </vt:lpstr>
      <vt:lpstr> OCP  Affect on Baby </vt:lpstr>
      <vt:lpstr> OCP – ZINC deficiency Affect on Mother &amp; Baby </vt:lpstr>
      <vt:lpstr>Fertilisation</vt:lpstr>
      <vt:lpstr>Difference between  Oocyte &amp; Follicle</vt:lpstr>
      <vt:lpstr>Fertilisation</vt:lpstr>
      <vt:lpstr>Fertilisation</vt:lpstr>
      <vt:lpstr>Understanding Mucus</vt:lpstr>
      <vt:lpstr>Role of the Cervix</vt:lpstr>
      <vt:lpstr>Mucus &amp; Hormones</vt:lpstr>
      <vt:lpstr>Mucus &amp; Hormones</vt:lpstr>
      <vt:lpstr>Mucus &amp; Sperm</vt:lpstr>
      <vt:lpstr>G Mucus</vt:lpstr>
      <vt:lpstr>G Mucus</vt:lpstr>
      <vt:lpstr>L Mucus</vt:lpstr>
      <vt:lpstr>L Mucus</vt:lpstr>
      <vt:lpstr>S Mucus</vt:lpstr>
      <vt:lpstr>S Mucus</vt:lpstr>
      <vt:lpstr>P Mucus</vt:lpstr>
      <vt:lpstr> Order of Mucus during Cycle</vt:lpstr>
      <vt:lpstr> Mucus Chart Symbols</vt:lpstr>
      <vt:lpstr> Sample of a Mucus Chart </vt:lpstr>
      <vt:lpstr> Recognising Ovulation</vt:lpstr>
      <vt:lpstr> 3 Signs of Ovulation</vt:lpstr>
      <vt:lpstr> Benefits of Charting </vt:lpstr>
      <vt:lpstr> Benefits to Client</vt:lpstr>
      <vt:lpstr> Benefits to Client</vt:lpstr>
      <vt:lpstr> Benefits to Everyone Else</vt:lpstr>
      <vt:lpstr> Different Scenarios</vt:lpstr>
      <vt:lpstr> Different Scenarios</vt:lpstr>
      <vt:lpstr> Different Bleeds</vt:lpstr>
      <vt:lpstr> Different Bleeds</vt:lpstr>
    </vt:vector>
  </TitlesOfParts>
  <Company>UCD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Clare Blake</dc:creator>
  <cp:lastModifiedBy>Clare Blake</cp:lastModifiedBy>
  <cp:revision>64</cp:revision>
  <dcterms:created xsi:type="dcterms:W3CDTF">2014-01-05T21:48:57Z</dcterms:created>
  <dcterms:modified xsi:type="dcterms:W3CDTF">2014-05-08T19:34:28Z</dcterms:modified>
</cp:coreProperties>
</file>