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3" r:id="rId5"/>
    <p:sldId id="262" r:id="rId6"/>
    <p:sldId id="265" r:id="rId7"/>
    <p:sldId id="266" r:id="rId8"/>
    <p:sldId id="264" r:id="rId9"/>
    <p:sldId id="267" r:id="rId10"/>
    <p:sldId id="268" r:id="rId11"/>
    <p:sldId id="269" r:id="rId12"/>
    <p:sldId id="272" r:id="rId13"/>
    <p:sldId id="274" r:id="rId14"/>
    <p:sldId id="273" r:id="rId15"/>
    <p:sldId id="27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>
        <p:scale>
          <a:sx n="75" d="100"/>
          <a:sy n="75" d="100"/>
        </p:scale>
        <p:origin x="-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08A3-A67B-4F15-BE76-20C32D5083D0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EE09C-2BDF-4D77-8F39-F95F91E660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A5A1E-6A9D-4FFD-9FF9-D293DE4C1BE1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7F1A-D84D-45C3-BC8B-C5CC2EB6164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575D-B6AB-4266-AFA3-19FA4F2DE4A2}" type="datetimeFigureOut">
              <a:rPr lang="en-US" smtClean="0"/>
              <a:pPr/>
              <a:t>2/25/2014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DD5F-1D90-4DFC-89D3-D18A88365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dirty="0" err="1" smtClean="0"/>
              <a:t>A&amp;P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200796" cy="1495420"/>
          </a:xfrm>
        </p:spPr>
        <p:txBody>
          <a:bodyPr/>
          <a:lstStyle/>
          <a:p>
            <a:r>
              <a:rPr lang="en-GB" dirty="0" smtClean="0"/>
              <a:t>Clare Blake N.D.</a:t>
            </a:r>
          </a:p>
          <a:p>
            <a:r>
              <a:rPr lang="en-GB" dirty="0" smtClean="0"/>
              <a:t>Fertility Massage Therapy &amp; Training</a:t>
            </a:r>
            <a:endParaRPr lang="en-GB" dirty="0"/>
          </a:p>
        </p:txBody>
      </p:sp>
      <p:pic>
        <p:nvPicPr>
          <p:cNvPr id="4" name="Picture 3" descr="FMT logo - Trai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045" y="214290"/>
            <a:ext cx="8291911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rative-Guide-to-the-Positions-of-the-Uterus-1024x84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4" y="3143248"/>
            <a:ext cx="4219575" cy="34738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Womb Positions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42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Anatomical</a:t>
                      </a:r>
                      <a:r>
                        <a:rPr lang="en-GB" sz="2400" baseline="0" dirty="0" smtClean="0"/>
                        <a:t> Term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Definition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Anteverted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Tipped</a:t>
                      </a:r>
                      <a:r>
                        <a:rPr lang="en-GB" sz="2000" baseline="0" dirty="0" smtClean="0"/>
                        <a:t> Forwards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Anteflexed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Pointing Forwards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Retroverted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Tipped Backwards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Retroflexed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Pointing Backwards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&amp; Nerve Supply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Womb only receives 5% blood flow</a:t>
            </a:r>
          </a:p>
          <a:p>
            <a:r>
              <a:rPr lang="en-GB" dirty="0" smtClean="0"/>
              <a:t>Supplied by arterial blood both from the uterine artery and the ovarian artery. </a:t>
            </a:r>
          </a:p>
          <a:p>
            <a:pPr>
              <a:buNone/>
            </a:pPr>
            <a:r>
              <a:rPr lang="en-GB" b="1" dirty="0" smtClean="0"/>
              <a:t>Nerve supply</a:t>
            </a:r>
          </a:p>
          <a:p>
            <a:r>
              <a:rPr lang="en-GB" dirty="0" smtClean="0"/>
              <a:t>Sensory Nerves that supply the womb are from T11 and T12. </a:t>
            </a:r>
          </a:p>
          <a:p>
            <a:r>
              <a:rPr lang="en-GB" dirty="0" smtClean="0"/>
              <a:t>Parasympathetic supply is from second, third and fourth sacral nerves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Ovaries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have 2 ovaries the shape of an </a:t>
            </a:r>
            <a:r>
              <a:rPr lang="en-GB" b="1" i="1" dirty="0" smtClean="0"/>
              <a:t>almond</a:t>
            </a:r>
            <a:endParaRPr lang="en-GB" b="1" dirty="0" smtClean="0"/>
          </a:p>
          <a:p>
            <a:r>
              <a:rPr lang="en-GB" dirty="0" smtClean="0"/>
              <a:t>Approx 3-5cms (depending on age/pathologies)</a:t>
            </a:r>
          </a:p>
          <a:p>
            <a:r>
              <a:rPr lang="en-GB" dirty="0" smtClean="0"/>
              <a:t>Normally, they sit just </a:t>
            </a:r>
            <a:r>
              <a:rPr lang="en-GB" dirty="0" smtClean="0"/>
              <a:t>below</a:t>
            </a:r>
            <a:r>
              <a:rPr lang="en-GB" dirty="0" smtClean="0"/>
              <a:t> </a:t>
            </a:r>
            <a:r>
              <a:rPr lang="en-GB" dirty="0" smtClean="0"/>
              <a:t>the Fallopian tubes</a:t>
            </a:r>
          </a:p>
          <a:p>
            <a:r>
              <a:rPr lang="en-GB" b="1" dirty="0" smtClean="0"/>
              <a:t>Key roles</a:t>
            </a:r>
          </a:p>
          <a:p>
            <a:pPr lvl="1"/>
            <a:r>
              <a:rPr lang="en-GB" dirty="0" smtClean="0"/>
              <a:t> to produce a mature egg for fertilisation</a:t>
            </a:r>
          </a:p>
          <a:p>
            <a:pPr lvl="1"/>
            <a:r>
              <a:rPr lang="en-GB" dirty="0" smtClean="0"/>
              <a:t>To produce Oestrogen &amp; Progesterone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Ovaries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71472" y="1643050"/>
            <a:ext cx="61436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The ovaries are held in place by 2 ligaments: </a:t>
            </a:r>
          </a:p>
          <a:p>
            <a:pPr lvl="1"/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err="1" smtClean="0"/>
              <a:t>Suspensory</a:t>
            </a:r>
            <a:r>
              <a:rPr lang="en-GB" sz="2800" b="1" dirty="0" smtClean="0"/>
              <a:t> ligament </a:t>
            </a:r>
            <a:r>
              <a:rPr lang="en-GB" sz="2800" dirty="0" smtClean="0"/>
              <a:t>– </a:t>
            </a:r>
            <a:r>
              <a:rPr lang="en-GB" sz="2400" dirty="0" smtClean="0"/>
              <a:t>attached</a:t>
            </a:r>
          </a:p>
          <a:p>
            <a:r>
              <a:rPr lang="en-GB" sz="2400" dirty="0" smtClean="0"/>
              <a:t>from the fallopian tubes to the back</a:t>
            </a:r>
          </a:p>
          <a:p>
            <a:r>
              <a:rPr lang="en-GB" sz="2400" dirty="0" smtClean="0"/>
              <a:t>of the pelvis</a:t>
            </a:r>
            <a:r>
              <a:rPr lang="en-GB" sz="2800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 Ovarian (Proper) ligament </a:t>
            </a:r>
            <a:r>
              <a:rPr lang="en-GB" sz="2800" dirty="0" smtClean="0"/>
              <a:t>–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attached from the mid part of the</a:t>
            </a:r>
          </a:p>
          <a:p>
            <a:r>
              <a:rPr lang="en-GB" sz="2400" dirty="0" smtClean="0"/>
              <a:t>vary to the side of the </a:t>
            </a:r>
            <a:r>
              <a:rPr lang="en-GB" sz="2400" dirty="0" err="1" smtClean="0"/>
              <a:t>fundus</a:t>
            </a:r>
            <a:r>
              <a:rPr lang="en-GB" sz="2800" dirty="0" smtClean="0"/>
              <a:t> </a:t>
            </a:r>
          </a:p>
        </p:txBody>
      </p:sp>
      <p:pic>
        <p:nvPicPr>
          <p:cNvPr id="9" name="Picture 8" descr="ovary with ligam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13" y="3000372"/>
            <a:ext cx="3484889" cy="35004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Fallopian Tubes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2 fallopian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tubes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aseline="0" dirty="0" smtClean="0"/>
              <a:t>Open ends, finger like – </a:t>
            </a:r>
            <a:r>
              <a:rPr lang="en-GB" sz="2800" baseline="0" dirty="0" err="1" smtClean="0"/>
              <a:t>Fimbrae</a:t>
            </a:r>
            <a:endParaRPr lang="en-GB" sz="28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aseline="0" dirty="0" smtClean="0"/>
              <a:t>Tubes</a:t>
            </a:r>
            <a:r>
              <a:rPr lang="en-GB" sz="2800" dirty="0" smtClean="0"/>
              <a:t> lined with small hairs – Cilia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b="1" dirty="0" smtClean="0"/>
              <a:t>		Fascinating Fact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 smtClean="0"/>
              <a:t>		</a:t>
            </a:r>
            <a:r>
              <a:rPr kumimoji="0" lang="en-GB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can Dance!</a:t>
            </a:r>
          </a:p>
        </p:txBody>
      </p:sp>
      <p:pic>
        <p:nvPicPr>
          <p:cNvPr id="8" name="Picture 7" descr="woman danc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166823"/>
            <a:ext cx="5286380" cy="3526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Fallopian Tubes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800" dirty="0" smtClean="0"/>
          </a:p>
        </p:txBody>
      </p:sp>
      <p:pic>
        <p:nvPicPr>
          <p:cNvPr id="8" name="Picture 7" descr="fallopian tub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429000"/>
            <a:ext cx="5388466" cy="3143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596" y="1643050"/>
            <a:ext cx="7286676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200" b="1" dirty="0" smtClean="0"/>
              <a:t>Key roles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800" dirty="0" smtClean="0"/>
              <a:t> </a:t>
            </a:r>
            <a:r>
              <a:rPr lang="en-GB" sz="2800" dirty="0" err="1" smtClean="0"/>
              <a:t>Fimbrae</a:t>
            </a:r>
            <a:r>
              <a:rPr lang="en-GB" sz="2800" dirty="0" smtClean="0"/>
              <a:t> beat back and forth to help guide the egg </a:t>
            </a:r>
            <a:r>
              <a:rPr lang="en-GB" sz="2800" b="1" dirty="0" smtClean="0"/>
              <a:t>into</a:t>
            </a:r>
            <a:r>
              <a:rPr lang="en-GB" sz="2800" dirty="0" smtClean="0"/>
              <a:t> the fallopian tube.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800" dirty="0" smtClean="0"/>
              <a:t>Cilia sweep the egg </a:t>
            </a:r>
            <a:r>
              <a:rPr lang="en-GB" sz="2800" b="1" dirty="0" smtClean="0"/>
              <a:t>along</a:t>
            </a:r>
            <a:r>
              <a:rPr lang="en-GB" sz="2800" dirty="0" smtClean="0"/>
              <a:t>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GB" sz="2800" dirty="0" smtClean="0"/>
              <a:t>the fallopian tube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800" dirty="0" smtClean="0"/>
              <a:t>Fertilisation takes place in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GB" sz="2800" dirty="0" smtClean="0"/>
              <a:t>the </a:t>
            </a:r>
            <a:r>
              <a:rPr lang="en-GB" sz="2800" dirty="0" err="1" smtClean="0"/>
              <a:t>ampu</a:t>
            </a:r>
            <a:r>
              <a:rPr lang="en-GB" sz="3200" dirty="0" err="1" smtClean="0"/>
              <a:t>lla</a:t>
            </a:r>
            <a:endParaRPr lang="en-GB" sz="2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Reproductive, Digestive &amp; Sacrum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Why do we need to treat </a:t>
            </a:r>
          </a:p>
          <a:p>
            <a:r>
              <a:rPr lang="en-GB" dirty="0" smtClean="0"/>
              <a:t>all 3 for Fertility?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our Abdomen?</a:t>
            </a:r>
            <a:endParaRPr lang="en-GB" dirty="0"/>
          </a:p>
        </p:txBody>
      </p:sp>
      <p:pic>
        <p:nvPicPr>
          <p:cNvPr id="7" name="Content Placeholder 6" descr="Female TORS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06042"/>
            <a:ext cx="6000791" cy="4669558"/>
          </a:xfrm>
        </p:spPr>
      </p:pic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our Abdomen?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pic>
        <p:nvPicPr>
          <p:cNvPr id="14" name="Content Placeholder 13" descr="GIT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214422"/>
            <a:ext cx="6715172" cy="5471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our Abdomen?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pic>
        <p:nvPicPr>
          <p:cNvPr id="7" name="Content Placeholder 6" descr="Digestive detailed organ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071546"/>
            <a:ext cx="6306910" cy="51782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our Abdomen?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pic>
        <p:nvPicPr>
          <p:cNvPr id="8" name="Content Placeholder 7" descr="diag of organs in wom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3168" y="1714488"/>
            <a:ext cx="4940832" cy="4980677"/>
          </a:xfrm>
        </p:spPr>
      </p:pic>
      <p:pic>
        <p:nvPicPr>
          <p:cNvPr id="9" name="Picture 8" descr="cross section of female org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207715"/>
            <a:ext cx="4143404" cy="4650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Womb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The Womb (Uterus) – </a:t>
            </a:r>
            <a:r>
              <a:rPr lang="en-GB" dirty="0" err="1" smtClean="0"/>
              <a:t>Fundus</a:t>
            </a:r>
            <a:r>
              <a:rPr lang="en-GB" dirty="0" smtClean="0"/>
              <a:t> (head), Body, Cervix (neck) and Os (opening to cervix)</a:t>
            </a:r>
            <a:r>
              <a:rPr lang="en-GB" u="sng" dirty="0" smtClean="0"/>
              <a:t> </a:t>
            </a:r>
            <a:endParaRPr lang="en-GB" dirty="0" smtClean="0"/>
          </a:p>
          <a:p>
            <a:pPr lvl="0"/>
            <a:r>
              <a:rPr lang="en-GB" dirty="0" smtClean="0"/>
              <a:t>Is 3" (7.5cm) long x 2" (5cm) wide x 1" thick. </a:t>
            </a:r>
            <a:endParaRPr lang="en-GB" dirty="0" smtClean="0"/>
          </a:p>
          <a:p>
            <a:pPr lvl="0"/>
            <a:r>
              <a:rPr lang="en-GB" dirty="0" smtClean="0"/>
              <a:t>Weighs </a:t>
            </a:r>
            <a:r>
              <a:rPr lang="en-GB" dirty="0" smtClean="0"/>
              <a:t>from </a:t>
            </a:r>
            <a:r>
              <a:rPr lang="en-GB" dirty="0" smtClean="0"/>
              <a:t>1-2oz </a:t>
            </a:r>
            <a:r>
              <a:rPr lang="en-GB" dirty="0" smtClean="0"/>
              <a:t>(non-menstruating</a:t>
            </a:r>
            <a:r>
              <a:rPr lang="en-GB" dirty="0" smtClean="0"/>
              <a:t>)</a:t>
            </a:r>
          </a:p>
          <a:p>
            <a:pPr lvl="0"/>
            <a:r>
              <a:rPr lang="en-GB" dirty="0" smtClean="0"/>
              <a:t>2-4 oz (menstruating)</a:t>
            </a:r>
            <a:r>
              <a:rPr lang="en-GB" dirty="0" smtClean="0"/>
              <a:t> </a:t>
            </a:r>
            <a:endParaRPr lang="en-GB" dirty="0" smtClean="0"/>
          </a:p>
          <a:p>
            <a:pPr lvl="0"/>
            <a:r>
              <a:rPr lang="en-GB" dirty="0" smtClean="0"/>
              <a:t>8-1lb (</a:t>
            </a:r>
            <a:r>
              <a:rPr lang="en-GB" dirty="0" smtClean="0"/>
              <a:t>menstruating with pathology)</a:t>
            </a:r>
            <a:endParaRPr lang="en-GB" dirty="0" smtClean="0"/>
          </a:p>
          <a:p>
            <a:pPr lvl="0"/>
            <a:r>
              <a:rPr lang="en-GB" dirty="0" smtClean="0"/>
              <a:t>Approx 20lbs (pregnant)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Ligaments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b="1" dirty="0" smtClean="0"/>
              <a:t>Broad ligaments </a:t>
            </a:r>
            <a:r>
              <a:rPr lang="en-GB" dirty="0" smtClean="0"/>
              <a:t>– flat &amp; wide completely surrounding the uterus front &amp; back</a:t>
            </a:r>
            <a:r>
              <a:rPr lang="en-GB" u="sng" dirty="0" smtClean="0"/>
              <a:t> </a:t>
            </a:r>
            <a:endParaRPr lang="en-GB" sz="3600" dirty="0" smtClean="0"/>
          </a:p>
          <a:p>
            <a:pPr lvl="0"/>
            <a:r>
              <a:rPr lang="en-GB" b="1" dirty="0" smtClean="0"/>
              <a:t>Round ligaments </a:t>
            </a:r>
            <a:r>
              <a:rPr lang="en-GB" dirty="0" smtClean="0"/>
              <a:t>- 4-5in round cords.  Attached to the sides of the uterus, extending toward and thru the inguinal canal, finally attaching into the perineal fascia</a:t>
            </a:r>
            <a:r>
              <a:rPr lang="en-GB" u="sng" dirty="0" smtClean="0"/>
              <a:t> </a:t>
            </a:r>
            <a:endParaRPr lang="en-GB" sz="3600" dirty="0" smtClean="0"/>
          </a:p>
          <a:p>
            <a:pPr lvl="0"/>
            <a:r>
              <a:rPr lang="en-GB" b="1" dirty="0" smtClean="0"/>
              <a:t>Cardinal ligament </a:t>
            </a:r>
            <a:r>
              <a:rPr lang="en-GB" dirty="0" smtClean="0"/>
              <a:t>(</a:t>
            </a:r>
            <a:r>
              <a:rPr lang="en-GB" dirty="0" err="1" smtClean="0"/>
              <a:t>Mackenrodt’s</a:t>
            </a:r>
            <a:r>
              <a:rPr lang="en-GB" dirty="0" smtClean="0"/>
              <a:t>) – attached from the side of the cervix to the side of the pelvic wall. Supports both uterus and vagina and contains most of the uterine blood vessels </a:t>
            </a:r>
            <a:endParaRPr lang="en-GB" sz="3600" dirty="0" smtClean="0"/>
          </a:p>
          <a:p>
            <a:pPr lvl="0"/>
            <a:r>
              <a:rPr lang="en-GB" dirty="0" smtClean="0"/>
              <a:t> </a:t>
            </a:r>
            <a:r>
              <a:rPr lang="en-GB" b="1" dirty="0" err="1" smtClean="0"/>
              <a:t>Uterosacral</a:t>
            </a:r>
            <a:r>
              <a:rPr lang="en-GB" b="1" dirty="0" smtClean="0"/>
              <a:t> ligaments </a:t>
            </a:r>
            <a:r>
              <a:rPr lang="en-GB" dirty="0" smtClean="0"/>
              <a:t>– from the 2/3 sacral bones to the side of the uterus. </a:t>
            </a:r>
            <a:endParaRPr lang="en-GB" sz="3600" dirty="0" smtClean="0"/>
          </a:p>
          <a:p>
            <a:endParaRPr lang="en-GB" sz="36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Reproductive Organs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pic>
        <p:nvPicPr>
          <p:cNvPr id="7" name="Content Placeholder 6" descr="anatomy re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765901"/>
            <a:ext cx="3048000" cy="2194560"/>
          </a:xfrm>
        </p:spPr>
      </p:pic>
      <p:pic>
        <p:nvPicPr>
          <p:cNvPr id="9" name="Picture 8" descr="ligam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071546"/>
            <a:ext cx="642942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Womb Positions</a:t>
            </a:r>
            <a:endParaRPr lang="en-GB" dirty="0"/>
          </a:p>
        </p:txBody>
      </p:sp>
      <p:pic>
        <p:nvPicPr>
          <p:cNvPr id="6" name="Picture 5" descr="FMT Emb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115835" cy="1412418"/>
          </a:xfrm>
          <a:prstGeom prst="rect">
            <a:avLst/>
          </a:prstGeom>
        </p:spPr>
      </p:pic>
      <p:pic>
        <p:nvPicPr>
          <p:cNvPr id="7" name="Content Placeholder 6" descr="uteruspositions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7751" y="1600200"/>
            <a:ext cx="548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381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A&amp;P</vt:lpstr>
      <vt:lpstr>What’s in our Abdomen?</vt:lpstr>
      <vt:lpstr>What’s in our Abdomen?</vt:lpstr>
      <vt:lpstr>What’s in our Abdomen?</vt:lpstr>
      <vt:lpstr>What’s in our Abdomen?</vt:lpstr>
      <vt:lpstr>Womb</vt:lpstr>
      <vt:lpstr>Ligaments</vt:lpstr>
      <vt:lpstr>Reproductive Organs</vt:lpstr>
      <vt:lpstr>Womb Positions</vt:lpstr>
      <vt:lpstr>Womb Positions</vt:lpstr>
      <vt:lpstr>Blood &amp; Nerve Supply</vt:lpstr>
      <vt:lpstr>Ovaries</vt:lpstr>
      <vt:lpstr>Ovaries</vt:lpstr>
      <vt:lpstr>Fallopian Tubes</vt:lpstr>
      <vt:lpstr>Fallopian Tubes</vt:lpstr>
      <vt:lpstr>Reproductive, Digestive &amp; Sacrum</vt:lpstr>
    </vt:vector>
  </TitlesOfParts>
  <Company>UCD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 Blake</dc:creator>
  <cp:lastModifiedBy>Clare Blake</cp:lastModifiedBy>
  <cp:revision>55</cp:revision>
  <dcterms:created xsi:type="dcterms:W3CDTF">2014-01-05T21:48:57Z</dcterms:created>
  <dcterms:modified xsi:type="dcterms:W3CDTF">2014-02-25T11:58:50Z</dcterms:modified>
</cp:coreProperties>
</file>